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66" r:id="rId2"/>
    <p:sldId id="263" r:id="rId3"/>
    <p:sldId id="275" r:id="rId4"/>
    <p:sldId id="303" r:id="rId5"/>
    <p:sldId id="308" r:id="rId6"/>
    <p:sldId id="315" r:id="rId7"/>
    <p:sldId id="316" r:id="rId8"/>
    <p:sldId id="317" r:id="rId9"/>
    <p:sldId id="318" r:id="rId10"/>
    <p:sldId id="319" r:id="rId11"/>
    <p:sldId id="313" r:id="rId12"/>
    <p:sldId id="314" r:id="rId13"/>
    <p:sldId id="320" r:id="rId14"/>
    <p:sldId id="321" r:id="rId15"/>
    <p:sldId id="307" r:id="rId16"/>
    <p:sldId id="304" r:id="rId17"/>
    <p:sldId id="299" r:id="rId18"/>
  </p:sldIdLst>
  <p:sldSz cx="9906000" cy="6858000" type="A4"/>
  <p:notesSz cx="6797675" cy="9926638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2"/>
    <a:srgbClr val="8BA2BB"/>
    <a:srgbClr val="FBEEEA"/>
    <a:srgbClr val="F6EEE0"/>
    <a:srgbClr val="00734A"/>
    <a:srgbClr val="D55633"/>
    <a:srgbClr val="B6B6B6"/>
    <a:srgbClr val="B7D0D4"/>
    <a:srgbClr val="757575"/>
    <a:srgbClr val="E9B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858" y="108"/>
      </p:cViewPr>
      <p:guideLst/>
    </p:cSldViewPr>
  </p:slideViewPr>
  <p:outlineViewPr>
    <p:cViewPr>
      <p:scale>
        <a:sx n="33" d="100"/>
        <a:sy n="33" d="100"/>
      </p:scale>
      <p:origin x="0" y="-231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690"/>
    </p:cViewPr>
  </p:sorterViewPr>
  <p:notesViewPr>
    <p:cSldViewPr snapToGrid="0">
      <p:cViewPr varScale="1">
        <p:scale>
          <a:sx n="81" d="100"/>
          <a:sy n="81" d="100"/>
        </p:scale>
        <p:origin x="29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C4F66D35-9081-4BC0-9692-D9FCDB08226D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C363959-1759-4AF2-BCD1-A82443016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NULL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NULL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NUL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NULL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5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NULL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6" Type="http://schemas.openxmlformats.org/officeDocument/2006/relationships/image" Target="NUL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446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91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bIns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커버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1358814" y="2158996"/>
            <a:ext cx="5471507" cy="90328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Font typeface="본고딕 Normal" panose="020B0400000000000000" pitchFamily="34" charset="-127"/>
              <a:buNone/>
              <a:defRPr sz="36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  <a:lvl2pPr marL="358775" indent="-88900">
              <a:buClr>
                <a:schemeClr val="tx2"/>
              </a:buClr>
              <a:defRPr sz="1400"/>
            </a:lvl2pPr>
            <a:lvl3pPr marL="446088" indent="-87313">
              <a:buClr>
                <a:srgbClr val="003760"/>
              </a:buClr>
              <a:buFont typeface="본고딕 Normal" panose="020B0400000000000000" pitchFamily="34" charset="-127"/>
              <a:buChar char="‒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경영이념 낭독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770722" y="2965228"/>
            <a:ext cx="1803187" cy="17937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spc="-2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28381" y="4758979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  <a:cs typeface="Arial" pitchFamily="34" charset="0"/>
              </a:rPr>
              <a:t>김동국 과장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본고딕 Bold" panose="020B0800000000000000" pitchFamily="34" charset="-127"/>
              <a:ea typeface="본고딕 Bold" panose="020B0800000000000000" pitchFamily="34" charset="-127"/>
              <a:cs typeface="Arial" pitchFamily="34" charset="0"/>
            </a:endParaRPr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728381" y="5111152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20" baseline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34B"/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  <a:cs typeface="+mn-cs"/>
              </a:rPr>
              <a:t>ㅇㅇㅇㅇㅇ팀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234B"/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9">
            <a:extLst>
              <a:ext uri="{FF2B5EF4-FFF2-40B4-BE49-F238E27FC236}">
                <a16:creationId xmlns="" xmlns:a16="http://schemas.microsoft.com/office/drawing/2014/main" id="{B38DA655-A6FB-408C-901D-AC59597C3399}"/>
              </a:ext>
            </a:extLst>
          </p:cNvPr>
          <p:cNvCxnSpPr>
            <a:cxnSpLocks/>
          </p:cNvCxnSpPr>
          <p:nvPr userDrawn="1"/>
        </p:nvCxnSpPr>
        <p:spPr>
          <a:xfrm>
            <a:off x="1441622" y="2815998"/>
            <a:ext cx="7075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36083" y="1906080"/>
            <a:ext cx="74502" cy="4313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3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본문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7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32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501650"/>
            <a:ext cx="3200651" cy="472078"/>
          </a:xfrm>
        </p:spPr>
        <p:txBody>
          <a:bodyPr vert="horz" bIns="0" anchor="b" anchorCtr="0">
            <a:noAutofit/>
          </a:bodyPr>
          <a:lstStyle>
            <a:lvl1pPr>
              <a:lnSpc>
                <a:spcPct val="110000"/>
              </a:lnSpc>
              <a:defRPr sz="32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r>
              <a:rPr lang="ko-KR" altLang="en-US" dirty="0" smtClean="0"/>
              <a:t>경영이념</a:t>
            </a:r>
            <a:endParaRPr lang="ko-KR" altLang="en-US" dirty="0"/>
          </a:p>
        </p:txBody>
      </p:sp>
      <p:sp>
        <p:nvSpPr>
          <p:cNvPr id="26" name="Rectangle 3"/>
          <p:cNvSpPr/>
          <p:nvPr userDrawn="1"/>
        </p:nvSpPr>
        <p:spPr>
          <a:xfrm>
            <a:off x="628650" y="1174796"/>
            <a:ext cx="8623300" cy="4927553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2647949" y="1762638"/>
            <a:ext cx="6324601" cy="72021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933450" y="2166734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47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933450" y="1676388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42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4773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30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28" y="6473266"/>
            <a:ext cx="1391132" cy="2071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47" y="6473266"/>
            <a:ext cx="1222865" cy="2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6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0475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3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1" y="-5622"/>
            <a:ext cx="9906000" cy="6154911"/>
          </a:xfrm>
          <a:prstGeom prst="rect">
            <a:avLst/>
          </a:prstGeom>
          <a:gradFill>
            <a:gsLst>
              <a:gs pos="0">
                <a:srgbClr val="4B647F"/>
              </a:gs>
              <a:gs pos="80000">
                <a:srgbClr val="0F1F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21683" y="1906080"/>
            <a:ext cx="74502" cy="431329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442132" y="2276475"/>
            <a:ext cx="6855975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5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6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 userDrawn="1">
          <p15:clr>
            <a:srgbClr val="FBAE40"/>
          </p15:clr>
        </p15:guide>
        <p15:guide id="3" orient="horz" pos="2047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pos="2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173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11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5"/>
          <a:stretch/>
        </p:blipFill>
        <p:spPr>
          <a:xfrm>
            <a:off x="0" y="3197"/>
            <a:ext cx="9906000" cy="5525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631" y="2224397"/>
            <a:ext cx="74502" cy="431329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610294" y="2"/>
            <a:ext cx="3295706" cy="6278571"/>
            <a:chOff x="6610294" y="2"/>
            <a:chExt cx="3295706" cy="6278571"/>
          </a:xfrm>
          <a:solidFill>
            <a:schemeClr val="tx2">
              <a:alpha val="5000"/>
            </a:schemeClr>
          </a:solidFill>
        </p:grpSpPr>
        <p:sp>
          <p:nvSpPr>
            <p:cNvPr id="10" name="직사각형 6"/>
            <p:cNvSpPr/>
            <p:nvPr/>
          </p:nvSpPr>
          <p:spPr>
            <a:xfrm rot="2515217">
              <a:off x="6610294" y="3164258"/>
              <a:ext cx="1057133" cy="3114315"/>
            </a:xfrm>
            <a:custGeom>
              <a:avLst/>
              <a:gdLst>
                <a:gd name="connsiteX0" fmla="*/ 0 w 1028870"/>
                <a:gd name="connsiteY0" fmla="*/ 0 h 2292585"/>
                <a:gd name="connsiteX1" fmla="*/ 1028870 w 1028870"/>
                <a:gd name="connsiteY1" fmla="*/ 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915610 w 1028870"/>
                <a:gd name="connsiteY1" fmla="*/ 28731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1020260 w 1028870"/>
                <a:gd name="connsiteY1" fmla="*/ 97338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251001 w 1028870"/>
                <a:gd name="connsiteY0" fmla="*/ 189336 h 2195247"/>
                <a:gd name="connsiteX1" fmla="*/ 1020260 w 1028870"/>
                <a:gd name="connsiteY1" fmla="*/ 0 h 2195247"/>
                <a:gd name="connsiteX2" fmla="*/ 1028870 w 1028870"/>
                <a:gd name="connsiteY2" fmla="*/ 2195247 h 2195247"/>
                <a:gd name="connsiteX3" fmla="*/ 0 w 1028870"/>
                <a:gd name="connsiteY3" fmla="*/ 2195247 h 2195247"/>
                <a:gd name="connsiteX4" fmla="*/ 251001 w 1028870"/>
                <a:gd name="connsiteY4" fmla="*/ 189336 h 2195247"/>
                <a:gd name="connsiteX0" fmla="*/ 0 w 1038054"/>
                <a:gd name="connsiteY0" fmla="*/ 0 h 2309942"/>
                <a:gd name="connsiteX1" fmla="*/ 1029444 w 1038054"/>
                <a:gd name="connsiteY1" fmla="*/ 114695 h 2309942"/>
                <a:gd name="connsiteX2" fmla="*/ 1038054 w 1038054"/>
                <a:gd name="connsiteY2" fmla="*/ 2309942 h 2309942"/>
                <a:gd name="connsiteX3" fmla="*/ 9184 w 1038054"/>
                <a:gd name="connsiteY3" fmla="*/ 2309942 h 2309942"/>
                <a:gd name="connsiteX4" fmla="*/ 0 w 1038054"/>
                <a:gd name="connsiteY4" fmla="*/ 0 h 2309942"/>
                <a:gd name="connsiteX0" fmla="*/ 1104 w 1039158"/>
                <a:gd name="connsiteY0" fmla="*/ 0 h 3112082"/>
                <a:gd name="connsiteX1" fmla="*/ 1030548 w 1039158"/>
                <a:gd name="connsiteY1" fmla="*/ 114695 h 3112082"/>
                <a:gd name="connsiteX2" fmla="*/ 1039158 w 1039158"/>
                <a:gd name="connsiteY2" fmla="*/ 2309942 h 3112082"/>
                <a:gd name="connsiteX3" fmla="*/ 855 w 1039158"/>
                <a:gd name="connsiteY3" fmla="*/ 3112082 h 3112082"/>
                <a:gd name="connsiteX4" fmla="*/ 1104 w 1039158"/>
                <a:gd name="connsiteY4" fmla="*/ 0 h 3112082"/>
                <a:gd name="connsiteX0" fmla="*/ 1104 w 1030548"/>
                <a:gd name="connsiteY0" fmla="*/ 0 h 3112082"/>
                <a:gd name="connsiteX1" fmla="*/ 1030548 w 1030548"/>
                <a:gd name="connsiteY1" fmla="*/ 114695 h 3112082"/>
                <a:gd name="connsiteX2" fmla="*/ 1004594 w 1030548"/>
                <a:gd name="connsiteY2" fmla="*/ 2200163 h 3112082"/>
                <a:gd name="connsiteX3" fmla="*/ 855 w 1030548"/>
                <a:gd name="connsiteY3" fmla="*/ 3112082 h 3112082"/>
                <a:gd name="connsiteX4" fmla="*/ 1104 w 1030548"/>
                <a:gd name="connsiteY4" fmla="*/ 0 h 3112082"/>
                <a:gd name="connsiteX0" fmla="*/ 1104 w 1039307"/>
                <a:gd name="connsiteY0" fmla="*/ 0 h 3112082"/>
                <a:gd name="connsiteX1" fmla="*/ 1030548 w 1039307"/>
                <a:gd name="connsiteY1" fmla="*/ 114695 h 3112082"/>
                <a:gd name="connsiteX2" fmla="*/ 1039307 w 1039307"/>
                <a:gd name="connsiteY2" fmla="*/ 2181796 h 3112082"/>
                <a:gd name="connsiteX3" fmla="*/ 855 w 1039307"/>
                <a:gd name="connsiteY3" fmla="*/ 3112082 h 3112082"/>
                <a:gd name="connsiteX4" fmla="*/ 1104 w 1039307"/>
                <a:gd name="connsiteY4" fmla="*/ 0 h 3112082"/>
                <a:gd name="connsiteX0" fmla="*/ 212739 w 1038484"/>
                <a:gd name="connsiteY0" fmla="*/ 136181 h 2997387"/>
                <a:gd name="connsiteX1" fmla="*/ 1029725 w 1038484"/>
                <a:gd name="connsiteY1" fmla="*/ 0 h 2997387"/>
                <a:gd name="connsiteX2" fmla="*/ 1038484 w 1038484"/>
                <a:gd name="connsiteY2" fmla="*/ 2067101 h 2997387"/>
                <a:gd name="connsiteX3" fmla="*/ 32 w 1038484"/>
                <a:gd name="connsiteY3" fmla="*/ 2997387 h 2997387"/>
                <a:gd name="connsiteX4" fmla="*/ 212739 w 1038484"/>
                <a:gd name="connsiteY4" fmla="*/ 136181 h 2997387"/>
                <a:gd name="connsiteX0" fmla="*/ 10542 w 1038837"/>
                <a:gd name="connsiteY0" fmla="*/ 0 h 3108177"/>
                <a:gd name="connsiteX1" fmla="*/ 1030078 w 1038837"/>
                <a:gd name="connsiteY1" fmla="*/ 110790 h 3108177"/>
                <a:gd name="connsiteX2" fmla="*/ 1038837 w 1038837"/>
                <a:gd name="connsiteY2" fmla="*/ 2177891 h 3108177"/>
                <a:gd name="connsiteX3" fmla="*/ 385 w 1038837"/>
                <a:gd name="connsiteY3" fmla="*/ 3108177 h 3108177"/>
                <a:gd name="connsiteX4" fmla="*/ 10542 w 1038837"/>
                <a:gd name="connsiteY4" fmla="*/ 0 h 3108177"/>
                <a:gd name="connsiteX0" fmla="*/ 103794 w 1038515"/>
                <a:gd name="connsiteY0" fmla="*/ 0 h 3008713"/>
                <a:gd name="connsiteX1" fmla="*/ 1029756 w 1038515"/>
                <a:gd name="connsiteY1" fmla="*/ 11326 h 3008713"/>
                <a:gd name="connsiteX2" fmla="*/ 1038515 w 1038515"/>
                <a:gd name="connsiteY2" fmla="*/ 2078427 h 3008713"/>
                <a:gd name="connsiteX3" fmla="*/ 63 w 1038515"/>
                <a:gd name="connsiteY3" fmla="*/ 3008713 h 3008713"/>
                <a:gd name="connsiteX4" fmla="*/ 103794 w 1038515"/>
                <a:gd name="connsiteY4" fmla="*/ 0 h 3008713"/>
                <a:gd name="connsiteX0" fmla="*/ 1955 w 1039217"/>
                <a:gd name="connsiteY0" fmla="*/ 0 h 3108659"/>
                <a:gd name="connsiteX1" fmla="*/ 1030458 w 1039217"/>
                <a:gd name="connsiteY1" fmla="*/ 111272 h 3108659"/>
                <a:gd name="connsiteX2" fmla="*/ 1039217 w 1039217"/>
                <a:gd name="connsiteY2" fmla="*/ 2178373 h 3108659"/>
                <a:gd name="connsiteX3" fmla="*/ 765 w 1039217"/>
                <a:gd name="connsiteY3" fmla="*/ 3108659 h 3108659"/>
                <a:gd name="connsiteX4" fmla="*/ 1955 w 1039217"/>
                <a:gd name="connsiteY4" fmla="*/ 0 h 3108659"/>
                <a:gd name="connsiteX0" fmla="*/ 6417 w 1043679"/>
                <a:gd name="connsiteY0" fmla="*/ 0 h 3112902"/>
                <a:gd name="connsiteX1" fmla="*/ 1034920 w 1043679"/>
                <a:gd name="connsiteY1" fmla="*/ 111272 h 3112902"/>
                <a:gd name="connsiteX2" fmla="*/ 1043679 w 1043679"/>
                <a:gd name="connsiteY2" fmla="*/ 2178373 h 3112902"/>
                <a:gd name="connsiteX3" fmla="*/ 503 w 1043679"/>
                <a:gd name="connsiteY3" fmla="*/ 3112902 h 3112902"/>
                <a:gd name="connsiteX4" fmla="*/ 6417 w 1043679"/>
                <a:gd name="connsiteY4" fmla="*/ 0 h 3112902"/>
                <a:gd name="connsiteX0" fmla="*/ 6417 w 1043679"/>
                <a:gd name="connsiteY0" fmla="*/ 0 h 3112903"/>
                <a:gd name="connsiteX1" fmla="*/ 1034920 w 1043679"/>
                <a:gd name="connsiteY1" fmla="*/ 111272 h 3112903"/>
                <a:gd name="connsiteX2" fmla="*/ 1043679 w 1043679"/>
                <a:gd name="connsiteY2" fmla="*/ 2178373 h 3112903"/>
                <a:gd name="connsiteX3" fmla="*/ 503 w 1043679"/>
                <a:gd name="connsiteY3" fmla="*/ 3112903 h 3112903"/>
                <a:gd name="connsiteX4" fmla="*/ 6417 w 1043679"/>
                <a:gd name="connsiteY4" fmla="*/ 0 h 3112903"/>
                <a:gd name="connsiteX0" fmla="*/ 6417 w 1041799"/>
                <a:gd name="connsiteY0" fmla="*/ 0 h 3112903"/>
                <a:gd name="connsiteX1" fmla="*/ 1034920 w 1041799"/>
                <a:gd name="connsiteY1" fmla="*/ 111272 h 3112903"/>
                <a:gd name="connsiteX2" fmla="*/ 1041799 w 1041799"/>
                <a:gd name="connsiteY2" fmla="*/ 2171527 h 3112903"/>
                <a:gd name="connsiteX3" fmla="*/ 503 w 1041799"/>
                <a:gd name="connsiteY3" fmla="*/ 3112903 h 3112903"/>
                <a:gd name="connsiteX4" fmla="*/ 6417 w 1041799"/>
                <a:gd name="connsiteY4" fmla="*/ 0 h 3112903"/>
                <a:gd name="connsiteX0" fmla="*/ 12622 w 1048004"/>
                <a:gd name="connsiteY0" fmla="*/ 0 h 3105816"/>
                <a:gd name="connsiteX1" fmla="*/ 1041125 w 1048004"/>
                <a:gd name="connsiteY1" fmla="*/ 111272 h 3105816"/>
                <a:gd name="connsiteX2" fmla="*/ 1048004 w 1048004"/>
                <a:gd name="connsiteY2" fmla="*/ 2171527 h 3105816"/>
                <a:gd name="connsiteX3" fmla="*/ 344 w 1048004"/>
                <a:gd name="connsiteY3" fmla="*/ 3105816 h 3105816"/>
                <a:gd name="connsiteX4" fmla="*/ 12622 w 1048004"/>
                <a:gd name="connsiteY4" fmla="*/ 0 h 3105816"/>
                <a:gd name="connsiteX0" fmla="*/ 11417 w 1046799"/>
                <a:gd name="connsiteY0" fmla="*/ 0 h 3114315"/>
                <a:gd name="connsiteX1" fmla="*/ 1039920 w 1046799"/>
                <a:gd name="connsiteY1" fmla="*/ 111272 h 3114315"/>
                <a:gd name="connsiteX2" fmla="*/ 1046799 w 1046799"/>
                <a:gd name="connsiteY2" fmla="*/ 2171527 h 3114315"/>
                <a:gd name="connsiteX3" fmla="*/ 368 w 1046799"/>
                <a:gd name="connsiteY3" fmla="*/ 3114315 h 3114315"/>
                <a:gd name="connsiteX4" fmla="*/ 11417 w 1046799"/>
                <a:gd name="connsiteY4" fmla="*/ 0 h 3114315"/>
                <a:gd name="connsiteX0" fmla="*/ 11417 w 1051571"/>
                <a:gd name="connsiteY0" fmla="*/ 0 h 3114315"/>
                <a:gd name="connsiteX1" fmla="*/ 1039920 w 1051571"/>
                <a:gd name="connsiteY1" fmla="*/ 111272 h 3114315"/>
                <a:gd name="connsiteX2" fmla="*/ 1051571 w 1051571"/>
                <a:gd name="connsiteY2" fmla="*/ 2176842 h 3114315"/>
                <a:gd name="connsiteX3" fmla="*/ 368 w 1051571"/>
                <a:gd name="connsiteY3" fmla="*/ 3114315 h 3114315"/>
                <a:gd name="connsiteX4" fmla="*/ 11417 w 1051571"/>
                <a:gd name="connsiteY4" fmla="*/ 0 h 3114315"/>
                <a:gd name="connsiteX0" fmla="*/ 11417 w 1048390"/>
                <a:gd name="connsiteY0" fmla="*/ 0 h 3114315"/>
                <a:gd name="connsiteX1" fmla="*/ 1039920 w 1048390"/>
                <a:gd name="connsiteY1" fmla="*/ 111272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48390"/>
                <a:gd name="connsiteY0" fmla="*/ 0 h 3114315"/>
                <a:gd name="connsiteX1" fmla="*/ 969553 w 1048390"/>
                <a:gd name="connsiteY1" fmla="*/ 196855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57133"/>
                <a:gd name="connsiteY0" fmla="*/ 0 h 3114315"/>
                <a:gd name="connsiteX1" fmla="*/ 1056735 w 1057133"/>
                <a:gd name="connsiteY1" fmla="*/ 112176 h 3114315"/>
                <a:gd name="connsiteX2" fmla="*/ 1048390 w 1057133"/>
                <a:gd name="connsiteY2" fmla="*/ 2173299 h 3114315"/>
                <a:gd name="connsiteX3" fmla="*/ 368 w 1057133"/>
                <a:gd name="connsiteY3" fmla="*/ 3114315 h 3114315"/>
                <a:gd name="connsiteX4" fmla="*/ 11417 w 1057133"/>
                <a:gd name="connsiteY4" fmla="*/ 0 h 311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133" h="3114315">
                  <a:moveTo>
                    <a:pt x="11417" y="0"/>
                  </a:moveTo>
                  <a:lnTo>
                    <a:pt x="1056735" y="112176"/>
                  </a:lnTo>
                  <a:cubicBezTo>
                    <a:pt x="1059655" y="801210"/>
                    <a:pt x="1045470" y="1484265"/>
                    <a:pt x="1048390" y="2173299"/>
                  </a:cubicBezTo>
                  <a:lnTo>
                    <a:pt x="368" y="3114315"/>
                  </a:lnTo>
                  <a:cubicBezTo>
                    <a:pt x="-2693" y="2344334"/>
                    <a:pt x="14478" y="769981"/>
                    <a:pt x="114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7"/>
            <p:cNvSpPr/>
            <p:nvPr/>
          </p:nvSpPr>
          <p:spPr>
            <a:xfrm>
              <a:off x="7094538" y="2"/>
              <a:ext cx="2811462" cy="2545556"/>
            </a:xfrm>
            <a:custGeom>
              <a:avLst/>
              <a:gdLst>
                <a:gd name="connsiteX0" fmla="*/ 0 w 2776537"/>
                <a:gd name="connsiteY0" fmla="*/ 0 h 1762125"/>
                <a:gd name="connsiteX1" fmla="*/ 2776537 w 2776537"/>
                <a:gd name="connsiteY1" fmla="*/ 0 h 1762125"/>
                <a:gd name="connsiteX2" fmla="*/ 2776537 w 2776537"/>
                <a:gd name="connsiteY2" fmla="*/ 1762125 h 1762125"/>
                <a:gd name="connsiteX3" fmla="*/ 0 w 2776537"/>
                <a:gd name="connsiteY3" fmla="*/ 1762125 h 1762125"/>
                <a:gd name="connsiteX4" fmla="*/ 0 w 2776537"/>
                <a:gd name="connsiteY4" fmla="*/ 0 h 1762125"/>
                <a:gd name="connsiteX0" fmla="*/ 0 w 2786062"/>
                <a:gd name="connsiteY0" fmla="*/ 0 h 1762125"/>
                <a:gd name="connsiteX1" fmla="*/ 2776537 w 2786062"/>
                <a:gd name="connsiteY1" fmla="*/ 0 h 1762125"/>
                <a:gd name="connsiteX2" fmla="*/ 2786062 w 2786062"/>
                <a:gd name="connsiteY2" fmla="*/ 476250 h 1762125"/>
                <a:gd name="connsiteX3" fmla="*/ 0 w 2786062"/>
                <a:gd name="connsiteY3" fmla="*/ 1762125 h 1762125"/>
                <a:gd name="connsiteX4" fmla="*/ 0 w 2786062"/>
                <a:gd name="connsiteY4" fmla="*/ 0 h 1762125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4762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3619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805112"/>
                <a:gd name="connsiteY0" fmla="*/ 1766887 h 2533650"/>
                <a:gd name="connsiteX1" fmla="*/ 2795587 w 2805112"/>
                <a:gd name="connsiteY1" fmla="*/ 0 h 2533650"/>
                <a:gd name="connsiteX2" fmla="*/ 2805112 w 2805112"/>
                <a:gd name="connsiteY2" fmla="*/ 361950 h 2533650"/>
                <a:gd name="connsiteX3" fmla="*/ 671512 w 2805112"/>
                <a:gd name="connsiteY3" fmla="*/ 2533650 h 2533650"/>
                <a:gd name="connsiteX4" fmla="*/ 0 w 2805112"/>
                <a:gd name="connsiteY4" fmla="*/ 1766887 h 2533650"/>
                <a:gd name="connsiteX0" fmla="*/ 0 w 2805112"/>
                <a:gd name="connsiteY0" fmla="*/ 1766887 h 2533650"/>
                <a:gd name="connsiteX1" fmla="*/ 2081211 w 2805112"/>
                <a:gd name="connsiteY1" fmla="*/ 461962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6 w 2805112"/>
                <a:gd name="connsiteY1" fmla="*/ 14287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647824 w 2805112"/>
                <a:gd name="connsiteY1" fmla="*/ 9524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7 w 2805112"/>
                <a:gd name="connsiteY1" fmla="*/ 4761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790825 w 2795587"/>
                <a:gd name="connsiteY3" fmla="*/ 37623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581275 w 2795587"/>
                <a:gd name="connsiteY3" fmla="*/ 23018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7503"/>
                <a:gd name="connsiteY0" fmla="*/ 1766887 h 2533650"/>
                <a:gd name="connsiteX1" fmla="*/ 1576387 w 2797503"/>
                <a:gd name="connsiteY1" fmla="*/ 476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919287 w 2797503"/>
                <a:gd name="connsiteY1" fmla="*/ 619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582737 w 2797503"/>
                <a:gd name="connsiteY1" fmla="*/ 111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810203"/>
                <a:gd name="connsiteY0" fmla="*/ 1728787 h 2533650"/>
                <a:gd name="connsiteX1" fmla="*/ 1595437 w 2810203"/>
                <a:gd name="connsiteY1" fmla="*/ 11111 h 2533650"/>
                <a:gd name="connsiteX2" fmla="*/ 2808287 w 2810203"/>
                <a:gd name="connsiteY2" fmla="*/ 0 h 2533650"/>
                <a:gd name="connsiteX3" fmla="*/ 2809875 w 2810203"/>
                <a:gd name="connsiteY3" fmla="*/ 185737 h 2533650"/>
                <a:gd name="connsiteX4" fmla="*/ 684212 w 2810203"/>
                <a:gd name="connsiteY4" fmla="*/ 2533650 h 2533650"/>
                <a:gd name="connsiteX5" fmla="*/ 0 w 2810203"/>
                <a:gd name="connsiteY5" fmla="*/ 1728787 h 2533650"/>
                <a:gd name="connsiteX0" fmla="*/ 0 w 2803853"/>
                <a:gd name="connsiteY0" fmla="*/ 17922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92287 h 2533650"/>
                <a:gd name="connsiteX0" fmla="*/ 0 w 2803853"/>
                <a:gd name="connsiteY0" fmla="*/ 17668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4623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017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13378"/>
                <a:gd name="connsiteY0" fmla="*/ 1759744 h 2533650"/>
                <a:gd name="connsiteX1" fmla="*/ 1611312 w 2813378"/>
                <a:gd name="connsiteY1" fmla="*/ 11111 h 2533650"/>
                <a:gd name="connsiteX2" fmla="*/ 2811462 w 2813378"/>
                <a:gd name="connsiteY2" fmla="*/ 0 h 2533650"/>
                <a:gd name="connsiteX3" fmla="*/ 2813050 w 2813378"/>
                <a:gd name="connsiteY3" fmla="*/ 185737 h 2533650"/>
                <a:gd name="connsiteX4" fmla="*/ 687387 w 2813378"/>
                <a:gd name="connsiteY4" fmla="*/ 2533650 h 2533650"/>
                <a:gd name="connsiteX5" fmla="*/ 0 w 2813378"/>
                <a:gd name="connsiteY5" fmla="*/ 1759744 h 2533650"/>
                <a:gd name="connsiteX0" fmla="*/ 0 w 2813378"/>
                <a:gd name="connsiteY0" fmla="*/ 1759744 h 2538413"/>
                <a:gd name="connsiteX1" fmla="*/ 1611312 w 2813378"/>
                <a:gd name="connsiteY1" fmla="*/ 11111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71449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92880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1462"/>
                <a:gd name="connsiteY0" fmla="*/ 1759744 h 2538413"/>
                <a:gd name="connsiteX1" fmla="*/ 1585118 w 2811462"/>
                <a:gd name="connsiteY1" fmla="*/ 3967 h 2538413"/>
                <a:gd name="connsiteX2" fmla="*/ 2811462 w 2811462"/>
                <a:gd name="connsiteY2" fmla="*/ 0 h 2538413"/>
                <a:gd name="connsiteX3" fmla="*/ 2808288 w 2811462"/>
                <a:gd name="connsiteY3" fmla="*/ 202405 h 2538413"/>
                <a:gd name="connsiteX4" fmla="*/ 699293 w 2811462"/>
                <a:gd name="connsiteY4" fmla="*/ 2538413 h 2538413"/>
                <a:gd name="connsiteX5" fmla="*/ 0 w 2811462"/>
                <a:gd name="connsiteY5" fmla="*/ 1759744 h 2538413"/>
                <a:gd name="connsiteX0" fmla="*/ 0 w 2811462"/>
                <a:gd name="connsiteY0" fmla="*/ 1759744 h 2545556"/>
                <a:gd name="connsiteX1" fmla="*/ 1585118 w 2811462"/>
                <a:gd name="connsiteY1" fmla="*/ 3967 h 2545556"/>
                <a:gd name="connsiteX2" fmla="*/ 2811462 w 2811462"/>
                <a:gd name="connsiteY2" fmla="*/ 0 h 2545556"/>
                <a:gd name="connsiteX3" fmla="*/ 2808288 w 2811462"/>
                <a:gd name="connsiteY3" fmla="*/ 202405 h 2545556"/>
                <a:gd name="connsiteX4" fmla="*/ 701674 w 2811462"/>
                <a:gd name="connsiteY4" fmla="*/ 2545556 h 2545556"/>
                <a:gd name="connsiteX5" fmla="*/ 0 w 2811462"/>
                <a:gd name="connsiteY5" fmla="*/ 1759744 h 254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1462" h="2545556">
                  <a:moveTo>
                    <a:pt x="0" y="1759744"/>
                  </a:moveTo>
                  <a:lnTo>
                    <a:pt x="1585118" y="3967"/>
                  </a:lnTo>
                  <a:lnTo>
                    <a:pt x="2811462" y="0"/>
                  </a:lnTo>
                  <a:cubicBezTo>
                    <a:pt x="2809875" y="125412"/>
                    <a:pt x="2809875" y="76993"/>
                    <a:pt x="2808288" y="202405"/>
                  </a:cubicBezTo>
                  <a:lnTo>
                    <a:pt x="701674" y="2545556"/>
                  </a:lnTo>
                  <a:lnTo>
                    <a:pt x="0" y="17597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6964057" y="1904241"/>
              <a:ext cx="4048125" cy="1835761"/>
            </a:xfrm>
            <a:custGeom>
              <a:avLst/>
              <a:gdLst>
                <a:gd name="connsiteX0" fmla="*/ 4048125 w 4048125"/>
                <a:gd name="connsiteY0" fmla="*/ 1831975 h 1835761"/>
                <a:gd name="connsiteX1" fmla="*/ 3008312 w 4048125"/>
                <a:gd name="connsiteY1" fmla="*/ 1830387 h 1835761"/>
                <a:gd name="connsiteX2" fmla="*/ 2366590 w 4048125"/>
                <a:gd name="connsiteY2" fmla="*/ 1829408 h 1835761"/>
                <a:gd name="connsiteX3" fmla="*/ 2014538 w 4048125"/>
                <a:gd name="connsiteY3" fmla="*/ 1507999 h 1835761"/>
                <a:gd name="connsiteX4" fmla="*/ 1679543 w 4048125"/>
                <a:gd name="connsiteY4" fmla="*/ 1830956 h 1835761"/>
                <a:gd name="connsiteX5" fmla="*/ 1117600 w 4048125"/>
                <a:gd name="connsiteY5" fmla="*/ 1835150 h 1835761"/>
                <a:gd name="connsiteX6" fmla="*/ 0 w 4048125"/>
                <a:gd name="connsiteY6" fmla="*/ 1835150 h 1835761"/>
                <a:gd name="connsiteX7" fmla="*/ 2019300 w 4048125"/>
                <a:gd name="connsiteY7" fmla="*/ 0 h 1835761"/>
                <a:gd name="connsiteX8" fmla="*/ 4048125 w 4048125"/>
                <a:gd name="connsiteY8" fmla="*/ 1831975 h 18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1835761">
                  <a:moveTo>
                    <a:pt x="4048125" y="1831975"/>
                  </a:moveTo>
                  <a:cubicBezTo>
                    <a:pt x="3704167" y="1830917"/>
                    <a:pt x="3356240" y="1830652"/>
                    <a:pt x="3008312" y="1830387"/>
                  </a:cubicBezTo>
                  <a:lnTo>
                    <a:pt x="2366590" y="1829408"/>
                  </a:lnTo>
                  <a:lnTo>
                    <a:pt x="2014538" y="1507999"/>
                  </a:lnTo>
                  <a:lnTo>
                    <a:pt x="1679543" y="1830956"/>
                  </a:lnTo>
                  <a:lnTo>
                    <a:pt x="1117600" y="1835150"/>
                  </a:lnTo>
                  <a:cubicBezTo>
                    <a:pt x="745067" y="1833033"/>
                    <a:pt x="372533" y="1837267"/>
                    <a:pt x="0" y="1835150"/>
                  </a:cubicBezTo>
                  <a:lnTo>
                    <a:pt x="2019300" y="0"/>
                  </a:lnTo>
                  <a:lnTo>
                    <a:pt x="4048125" y="18319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60" y="4384586"/>
            <a:ext cx="1876240" cy="1152336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6915796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16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0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주년 발표용 표지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030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2" name="think-cell 슬라이드" r:id="rId5" imgW="532" imgH="530" progId="TCLayout.ActiveDocument.1">
                  <p:embed/>
                </p:oleObj>
              </mc:Choice>
              <mc:Fallback>
                <p:oleObj name="think-cell 슬라이드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143436" y="6469098"/>
            <a:ext cx="1682758" cy="248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latin typeface="+mj-ea"/>
                <a:ea typeface="+mj-ea"/>
              </a:rPr>
              <a:t>1954</a:t>
            </a:r>
            <a:r>
              <a:rPr lang="ko-KR" altLang="en-US" sz="800" smtClean="0">
                <a:latin typeface="+mj-ea"/>
                <a:ea typeface="+mj-ea"/>
              </a:rPr>
              <a:t>년 동국제강 부산 용호동 부지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35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455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5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텍스트 개체 틀 26"/>
          <p:cNvSpPr>
            <a:spLocks noGrp="1"/>
          </p:cNvSpPr>
          <p:nvPr>
            <p:ph type="body" sz="quarter" idx="17" hasCustomPrompt="1"/>
          </p:nvPr>
        </p:nvSpPr>
        <p:spPr>
          <a:xfrm>
            <a:off x="857551" y="2276475"/>
            <a:ext cx="632205" cy="3242876"/>
          </a:xfrm>
        </p:spPr>
        <p:txBody>
          <a:bodyPr>
            <a:noAutofit/>
          </a:bodyPr>
          <a:lstStyle>
            <a:lvl1pPr marL="0" indent="0" algn="r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</a:t>
            </a:r>
          </a:p>
          <a:p>
            <a:pPr lvl="0"/>
            <a:r>
              <a:rPr lang="en-US" altLang="ko-KR" dirty="0" smtClean="0"/>
              <a:t>02</a:t>
            </a:r>
          </a:p>
          <a:p>
            <a:pPr lvl="0"/>
            <a:r>
              <a:rPr lang="en-US" altLang="ko-KR" dirty="0" smtClean="0"/>
              <a:t>03</a:t>
            </a:r>
          </a:p>
          <a:p>
            <a:pPr lvl="0"/>
            <a:r>
              <a:rPr lang="en-US" altLang="ko-KR" dirty="0" smtClean="0"/>
              <a:t>04</a:t>
            </a:r>
          </a:p>
          <a:p>
            <a:pPr lvl="0"/>
            <a:r>
              <a:rPr lang="en-US" altLang="ko-KR" dirty="0" smtClean="0"/>
              <a:t>05</a:t>
            </a:r>
          </a:p>
        </p:txBody>
      </p:sp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0"/>
            <a:ext cx="2190750" cy="685800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sp>
        <p:nvSpPr>
          <p:cNvPr id="17" name="텍스트 개체 틀 26"/>
          <p:cNvSpPr>
            <a:spLocks noGrp="1"/>
          </p:cNvSpPr>
          <p:nvPr>
            <p:ph type="body" sz="quarter" idx="14" hasCustomPrompt="1"/>
          </p:nvPr>
        </p:nvSpPr>
        <p:spPr>
          <a:xfrm>
            <a:off x="6772319" y="2284710"/>
            <a:ext cx="938297" cy="3127547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+mj-lt"/>
              <a:buNone/>
              <a:defRPr sz="1600" baseline="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endParaRPr lang="ko-KR" altLang="en-US" dirty="0"/>
          </a:p>
        </p:txBody>
      </p:sp>
      <p:sp>
        <p:nvSpPr>
          <p:cNvPr id="20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1505513" y="2276475"/>
            <a:ext cx="3447487" cy="3242876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873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35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  <p15:guide id="11" orient="horz" pos="1434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9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3" y="6579886"/>
            <a:ext cx="1215734" cy="1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6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80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6" orient="horz" pos="1434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(Action Title 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7825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8"/>
          </p:nvPr>
        </p:nvSpPr>
        <p:spPr>
          <a:xfrm>
            <a:off x="270064" y="1431130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272724" y="576000"/>
            <a:ext cx="9355229" cy="708943"/>
          </a:xfrm>
        </p:spPr>
        <p:txBody>
          <a:bodyPr vert="horz" bIns="0" anchor="t" anchorCtr="0">
            <a:noAutofit/>
          </a:bodyPr>
          <a:lstStyle>
            <a:lvl1pPr>
              <a:lnSpc>
                <a:spcPct val="120000"/>
              </a:lnSpc>
              <a:defRPr sz="1700" spc="-50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Action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17pt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ko-KR" altLang="en-US" dirty="0" err="1" smtClean="0"/>
              <a:t>두줄까지</a:t>
            </a:r>
            <a:r>
              <a:rPr lang="ko-KR" altLang="en-US" dirty="0" smtClean="0"/>
              <a:t> 사용 가능하며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본문 요약 및 주요 메시지를 </a:t>
            </a:r>
            <a:r>
              <a:rPr lang="ko-KR" altLang="en-US" dirty="0" err="1" smtClean="0"/>
              <a:t>기재해주십시요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7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orient="horz" pos="4065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4269" userDrawn="1">
          <p15:clr>
            <a:srgbClr val="FBAE40"/>
          </p15:clr>
        </p15:guide>
        <p15:guide id="7" orient="horz" pos="89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 (Action Title 미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4411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6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err="1" smtClean="0"/>
              <a:t>제조술루션실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0064" y="931201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ko-KR" dirty="0" smtClean="0"/>
              <a:t>Action Title </a:t>
            </a:r>
            <a:r>
              <a:rPr lang="ko-KR" altLang="en-US" dirty="0" smtClean="0"/>
              <a:t>미사용 내지양식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51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>
          <p15:clr>
            <a:srgbClr val="FBAE40"/>
          </p15:clr>
        </p15:guide>
        <p15:guide id="3" orient="horz" pos="4065">
          <p15:clr>
            <a:srgbClr val="F26B43"/>
          </p15:clr>
        </p15:guide>
        <p15:guide id="4" orient="horz" pos="1139" userDrawn="1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4269">
          <p15:clr>
            <a:srgbClr val="FBAE40"/>
          </p15:clr>
        </p15:guide>
        <p15:guide id="7" orient="horz" pos="1207" userDrawn="1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96537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7" name="think-cell 슬라이드" r:id="rId15" imgW="381" imgH="381" progId="TCLayout.ActiveDocument.1">
                  <p:embed/>
                </p:oleObj>
              </mc:Choice>
              <mc:Fallback>
                <p:oleObj name="think-cell 슬라이드" r:id="rId15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9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B6B6B6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17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2" r:id="rId2"/>
    <p:sldLayoutId id="2147483715" r:id="rId3"/>
    <p:sldLayoutId id="2147483717" r:id="rId4"/>
    <p:sldLayoutId id="2147483723" r:id="rId5"/>
    <p:sldLayoutId id="2147483718" r:id="rId6"/>
    <p:sldLayoutId id="2147483720" r:id="rId7"/>
    <p:sldLayoutId id="2147483719" r:id="rId8"/>
    <p:sldLayoutId id="2147483726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2587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19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공조설비 정비관리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시스템 구축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 설명회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r>
              <a:rPr lang="en-US" altLang="ko-KR" dirty="0" smtClean="0"/>
              <a:t>Ⅰ2025.12.19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관리자가 설비 정비 결과 확인 후 종료 </a:t>
            </a:r>
            <a:r>
              <a:rPr lang="ko-KR" altLang="en-US" dirty="0" smtClean="0"/>
              <a:t>처리하는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44" y="1252743"/>
            <a:ext cx="1886988" cy="514805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099761" y="2000385"/>
            <a:ext cx="1798915" cy="3028815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4223220" y="2709845"/>
            <a:ext cx="1371246" cy="543220"/>
          </a:xfrm>
          <a:prstGeom prst="wedgeRoundRectCallout">
            <a:avLst>
              <a:gd name="adj1" fmla="val -83169"/>
              <a:gd name="adj2" fmla="val 63300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기본 정보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및 수리 내역 확인</a:t>
            </a:r>
            <a:endParaRPr lang="en-US" altLang="ko-KR" sz="1200" b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2120398" y="5224548"/>
            <a:ext cx="1778278" cy="10016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223220" y="4677967"/>
            <a:ext cx="1222002" cy="500389"/>
          </a:xfrm>
          <a:prstGeom prst="wedgeRoundRectCallout">
            <a:avLst>
              <a:gd name="adj1" fmla="val -88611"/>
              <a:gd name="adj2" fmla="val 1530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평가 및</a:t>
            </a:r>
            <a:r>
              <a:rPr lang="en-US" altLang="ko-KR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종료 처리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5526" y="1426264"/>
            <a:ext cx="30226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관리자 정비 결과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작업 종료 화면에서 설비 정보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작업 결과에 대한 평가 및 종료 처리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3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공조 설비 정비 진행 </a:t>
            </a:r>
            <a:r>
              <a:rPr lang="ko-KR" altLang="en-US" dirty="0" smtClean="0"/>
              <a:t>현황을 파악하는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718" t="10127"/>
          <a:stretch/>
        </p:blipFill>
        <p:spPr>
          <a:xfrm>
            <a:off x="361656" y="1110376"/>
            <a:ext cx="9056216" cy="52821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공조 설비 단위 정비 이력 정보 조회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정비이력조회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7" y="1121153"/>
            <a:ext cx="9056216" cy="52630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649" y="3632662"/>
            <a:ext cx="8449096" cy="33251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8648" y="4107929"/>
            <a:ext cx="8449097" cy="14200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으로 구부러진 화살표 10"/>
          <p:cNvSpPr/>
          <p:nvPr/>
        </p:nvSpPr>
        <p:spPr>
          <a:xfrm>
            <a:off x="9027223" y="3798917"/>
            <a:ext cx="473825" cy="847898"/>
          </a:xfrm>
          <a:prstGeom prst="curvedLef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45526" y="2776451"/>
            <a:ext cx="1829463" cy="450044"/>
          </a:xfrm>
          <a:prstGeom prst="wedgeRoundRectCallout">
            <a:avLst>
              <a:gd name="adj1" fmla="val -73992"/>
              <a:gd name="adj2" fmla="val 161982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선택 시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하단에 정비 이력 조회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2924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정비 진행 대상 전체 조회 및 백업처리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고장등록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반려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일정변경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정비진행관리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625" t="10040" b="960"/>
          <a:stretch/>
        </p:blipFill>
        <p:spPr>
          <a:xfrm>
            <a:off x="387058" y="1244797"/>
            <a:ext cx="9000000" cy="49818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56117" y="1419364"/>
            <a:ext cx="776449" cy="389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55598" y="2976615"/>
            <a:ext cx="621654" cy="27092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정비 진행 대상 전체 조회 및 백업처리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고장등록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반려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일정변경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정비진행관리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93450" y="1568385"/>
            <a:ext cx="2134917" cy="4759911"/>
            <a:chOff x="2876330" y="1394730"/>
            <a:chExt cx="2134917" cy="49086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1135" y="1394730"/>
              <a:ext cx="2008639" cy="479753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876330" y="1394730"/>
              <a:ext cx="2134917" cy="4908627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37786" y="1546167"/>
            <a:ext cx="2163758" cy="4780112"/>
            <a:chOff x="387911" y="1394730"/>
            <a:chExt cx="2163758" cy="49315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75208" t="9228" r="1041"/>
            <a:stretch/>
          </p:blipFill>
          <p:spPr>
            <a:xfrm>
              <a:off x="387911" y="1394730"/>
              <a:ext cx="2163758" cy="462507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416751" y="1417652"/>
              <a:ext cx="2134917" cy="4908627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37100" y="1568385"/>
            <a:ext cx="2134917" cy="4749581"/>
            <a:chOff x="5136604" y="1417652"/>
            <a:chExt cx="2134917" cy="49086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3106" y="1419670"/>
              <a:ext cx="2042343" cy="479753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136604" y="1417652"/>
              <a:ext cx="2134917" cy="4908627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192181" y="1568385"/>
            <a:ext cx="2134917" cy="4733925"/>
            <a:chOff x="7192181" y="1393683"/>
            <a:chExt cx="2134917" cy="490862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7232" y="1394731"/>
              <a:ext cx="2006904" cy="479753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192181" y="1393683"/>
              <a:ext cx="2134917" cy="4908627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45021" y="1253713"/>
            <a:ext cx="8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고장신고</a:t>
            </a:r>
            <a:endParaRPr lang="ko-KR" altLang="en-US" sz="1400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40643" y="1253712"/>
            <a:ext cx="12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승인</a:t>
            </a:r>
            <a:r>
              <a:rPr lang="en-US" altLang="ko-KR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반려 처리</a:t>
            </a:r>
            <a:endParaRPr lang="ko-KR" altLang="en-US" sz="1400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03912" y="1253575"/>
            <a:ext cx="8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일정변경</a:t>
            </a:r>
            <a:endParaRPr lang="ko-KR" altLang="en-US" sz="1400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25686" y="1248030"/>
            <a:ext cx="8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u="sng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종료</a:t>
            </a:r>
            <a:endParaRPr lang="ko-KR" altLang="en-US" sz="1400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6" name="텍스트 개체 틀 9"/>
          <p:cNvSpPr txBox="1">
            <a:spLocks/>
          </p:cNvSpPr>
          <p:nvPr/>
        </p:nvSpPr>
        <p:spPr>
          <a:xfrm>
            <a:off x="270064" y="1157078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담당별 수행 업무 </a:t>
            </a:r>
            <a:r>
              <a:rPr lang="en-US" altLang="ko-KR" dirty="0" smtClean="0"/>
              <a:t>R&amp;R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07730"/>
              </p:ext>
            </p:extLst>
          </p:nvPr>
        </p:nvGraphicFramePr>
        <p:xfrm>
          <a:off x="466878" y="1596025"/>
          <a:ext cx="8856001" cy="399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609"/>
                <a:gridCol w="211773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8093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구분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수행내역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수행주체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비고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9711">
                <a:tc gridSpan="2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Bold" panose="020B0800000000000000" pitchFamily="34" charset="-127"/>
                        <a:ea typeface="본고딕 Bold" panose="020B08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동국시스템즈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동국제강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(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설비관리팀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유지보수담당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77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설비관리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공조설비 세부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Data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제공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정보 제공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출력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부착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7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구축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설계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현업 요구사항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분석 및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개발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모바일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화면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웹 화면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테스트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사용자 교육 실시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본가동 및 안정화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 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3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2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r>
              <a:rPr lang="en-US" altLang="ko-KR" sz="7200" dirty="0" smtClean="0"/>
              <a:t>Q &amp; 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0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0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r>
              <a:rPr lang="ko-KR" altLang="en-US" sz="7200" dirty="0" smtClean="0"/>
              <a:t>감사합니다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585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07917" y="2442366"/>
            <a:ext cx="56327" cy="2484000"/>
            <a:chOff x="1193981" y="2442366"/>
            <a:chExt cx="72000" cy="3228115"/>
          </a:xfrm>
        </p:grpSpPr>
        <p:cxnSp>
          <p:nvCxnSpPr>
            <p:cNvPr id="4" name="직선 연결선 3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텍스트 개체 틀 25"/>
          <p:cNvSpPr txBox="1">
            <a:spLocks/>
          </p:cNvSpPr>
          <p:nvPr/>
        </p:nvSpPr>
        <p:spPr>
          <a:xfrm>
            <a:off x="942642" y="396761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텍스트 개체 틀 25"/>
          <p:cNvSpPr txBox="1">
            <a:spLocks/>
          </p:cNvSpPr>
          <p:nvPr/>
        </p:nvSpPr>
        <p:spPr>
          <a:xfrm>
            <a:off x="949795" y="442203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</a:t>
            </a: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프로세스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Flow(</a:t>
            </a: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요약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업무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R &amp; R</a:t>
            </a:r>
          </a:p>
          <a:p>
            <a:pPr algn="l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Q &amp; A</a:t>
            </a:r>
          </a:p>
        </p:txBody>
      </p:sp>
      <p:sp>
        <p:nvSpPr>
          <p:cNvPr id="17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04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05 - </a:t>
            </a: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15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16</a:t>
            </a:r>
            <a:endParaRPr lang="en-US" altLang="ko-KR" sz="1600" dirty="0" smtClean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73251" y="4377276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텍스트 개체 틀 25"/>
          <p:cNvSpPr txBox="1">
            <a:spLocks/>
          </p:cNvSpPr>
          <p:nvPr/>
        </p:nvSpPr>
        <p:spPr>
          <a:xfrm>
            <a:off x="953726" y="4444209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9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동국제강 포항 공장 공조설비 정비관리 시스템 </a:t>
            </a:r>
            <a:r>
              <a:rPr lang="ko-KR" altLang="en-US" dirty="0"/>
              <a:t>구축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시스템 구축 개요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구축일정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사전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준비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분석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설계</a:t>
              </a:r>
              <a:endParaRPr lang="ko-KR" altLang="en-US" sz="105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시스템</a:t>
              </a: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개발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>
                  <a:solidFill>
                    <a:srgbClr val="FFFFFF"/>
                  </a:solidFill>
                  <a:latin typeface="+mj-ea"/>
                  <a:ea typeface="+mj-ea"/>
                </a:rPr>
                <a:t>테스트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본가동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안정화</a:t>
              </a: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개선</a:t>
              </a:r>
              <a:r>
                <a:rPr lang="en-US" altLang="ko-KR" sz="1200" dirty="0" smtClean="0">
                  <a:solidFill>
                    <a:srgbClr val="FFFFFF"/>
                  </a:solidFill>
                  <a:latin typeface="+mj-ea"/>
                  <a:ea typeface="+mj-ea"/>
                </a:rPr>
                <a:t>)</a:t>
              </a:r>
              <a:endParaRPr lang="ko-KR" altLang="en-US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C00000"/>
                </a:solidFill>
              </a:rPr>
              <a:t>※ </a:t>
            </a:r>
            <a:r>
              <a:rPr lang="ko-KR" altLang="en-US" sz="1050" b="1" dirty="0" smtClean="0">
                <a:solidFill>
                  <a:srgbClr val="C00000"/>
                </a:solidFill>
              </a:rPr>
              <a:t>시스템 본 가동은 진행 상황에 따라 조기 오픈 가능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공조설비 정비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관리</a:t>
            </a:r>
            <a:r>
              <a: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 </a:t>
            </a: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프로세스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구축</a:t>
            </a:r>
            <a:endParaRPr lang="ko-KR" altLang="en-US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모바일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시스템 구현</a:t>
            </a:r>
            <a:endParaRPr lang="en-US" altLang="ko-KR" sz="1400" spc="-2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오프라인 관리로 인한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업무 누락 및 미처리 발생 현상 개선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고장신고 </a:t>
            </a:r>
            <a:r>
              <a:rPr lang="en-US" altLang="ko-KR" sz="1050" kern="0" noProof="0" dirty="0" smtClean="0">
                <a:latin typeface="+mj-ea"/>
                <a:ea typeface="+mj-ea"/>
                <a:cs typeface="Arial" pitchFamily="34" charset="0"/>
              </a:rPr>
              <a:t>~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정비종료까지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관리 및 모니터링 가능한</a:t>
            </a:r>
            <a:r>
              <a:rPr lang="ko-KR" altLang="en-US" sz="1050" kern="0" noProof="0" dirty="0" smtClean="0">
                <a:latin typeface="+mj-ea"/>
                <a:ea typeface="+mj-ea"/>
                <a:cs typeface="Arial" pitchFamily="34" charset="0"/>
              </a:rPr>
              <a:t> 시스템 구축</a:t>
            </a:r>
            <a:endParaRPr lang="en-US" altLang="ko-KR" sz="105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시스템 구축 목표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모바일</a:t>
            </a: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QR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코드 스캔을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신속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/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정확한 프로세스 체계 구축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알림톡 정보 알림 기능을 통한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 latinLnBrk="0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업무 편의성 지원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 latinLnBrk="0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>
              <a:defRPr/>
            </a:pPr>
            <a:r>
              <a:rPr lang="ko-KR" altLang="en-US" sz="1400" spc="-2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사용자 편의성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lvl="0" algn="ctr">
              <a:defRPr/>
            </a:pPr>
            <a:r>
              <a:rPr lang="ko-KR" altLang="en-US" sz="1400" spc="-2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rPr>
              <a:t>향상</a:t>
            </a:r>
            <a:endParaRPr lang="en-US" altLang="ko-KR" sz="1400" spc="-20" noProof="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>
                <a:latin typeface="+mj-ea"/>
                <a:ea typeface="+mj-ea"/>
                <a:cs typeface="Arial" pitchFamily="34" charset="0"/>
              </a:rPr>
              <a:t> 수기작업을 최소화 하고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편리한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UI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기능 제공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85725" lvl="1" indent="-85725">
              <a:lnSpc>
                <a:spcPct val="120000"/>
              </a:lnSpc>
              <a:buClr>
                <a:schemeClr val="tx2"/>
              </a:buClr>
              <a:buFontTx/>
              <a:buChar char="•"/>
              <a:defRPr/>
            </a:pP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 풍부한 시각화 기능을 통해 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lvl="1">
              <a:lnSpc>
                <a:spcPct val="120000"/>
              </a:lnSpc>
              <a:buClr>
                <a:schemeClr val="tx2"/>
              </a:buClr>
              <a:defRPr/>
            </a:pPr>
            <a:r>
              <a:rPr lang="en-US" altLang="ko-KR" sz="1050" kern="0" dirty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050" kern="0" dirty="0" smtClean="0">
                <a:latin typeface="+mj-ea"/>
                <a:ea typeface="+mj-ea"/>
                <a:cs typeface="Arial" pitchFamily="34" charset="0"/>
              </a:rPr>
              <a:t>   </a:t>
            </a:r>
            <a:r>
              <a:rPr lang="ko-KR" altLang="en-US" sz="1050" kern="0" dirty="0" smtClean="0">
                <a:latin typeface="+mj-ea"/>
                <a:ea typeface="+mj-ea"/>
                <a:cs typeface="Arial" pitchFamily="34" charset="0"/>
              </a:rPr>
              <a:t>사용자 만족도 향상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프로세스 </a:t>
            </a:r>
            <a:r>
              <a:rPr lang="en-US" altLang="ko-KR" dirty="0" smtClean="0"/>
              <a:t>Flow(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4131" y="800241"/>
            <a:ext cx="547364" cy="5752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89755" y="1373869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현장담당자 고장 발견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7117" y="1403573"/>
            <a:ext cx="98449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신고가능 담당자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  QR </a:t>
            </a:r>
            <a:r>
              <a:rPr lang="ko-KR" altLang="en-US" sz="900" dirty="0" smtClean="0">
                <a:latin typeface="+mn-ea"/>
              </a:rPr>
              <a:t>스캔 실시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444796" y="810027"/>
            <a:ext cx="422695" cy="630591"/>
            <a:chOff x="4364965" y="1034307"/>
            <a:chExt cx="465826" cy="66081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364965" y="1086933"/>
              <a:ext cx="4658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고장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신고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화면</a:t>
              </a:r>
              <a:endParaRPr lang="ko-KR" altLang="en-US" sz="9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995448" y="1498191"/>
            <a:ext cx="123167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고장신고화면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고장</a:t>
            </a:r>
            <a:r>
              <a:rPr lang="en-US" altLang="ko-KR" sz="900" dirty="0">
                <a:latin typeface="+mn-ea"/>
              </a:rPr>
              <a:t>/ Overhaul </a:t>
            </a:r>
            <a:r>
              <a:rPr lang="ko-KR" altLang="en-US" sz="900" dirty="0" smtClean="0">
                <a:latin typeface="+mn-ea"/>
              </a:rPr>
              <a:t>요청</a:t>
            </a:r>
            <a:endParaRPr lang="en-US" altLang="ko-KR" sz="900" dirty="0" smtClean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5860" y="795034"/>
            <a:ext cx="720000" cy="61107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95957" y="1498232"/>
            <a:ext cx="103578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관리자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승인권자</a:t>
            </a:r>
            <a:r>
              <a:rPr lang="en-US" altLang="ko-KR" sz="900" dirty="0" smtClean="0">
                <a:latin typeface="+mn-ea"/>
              </a:rPr>
              <a:t>)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  </a:t>
            </a:r>
            <a:r>
              <a:rPr lang="ko-KR" altLang="en-US" sz="900" dirty="0" smtClean="0">
                <a:latin typeface="+mn-ea"/>
              </a:rPr>
              <a:t>확인 및 검토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1778" y="1509242"/>
            <a:ext cx="1298680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승인 </a:t>
            </a:r>
            <a:r>
              <a:rPr lang="en-US" altLang="ko-KR" sz="900" dirty="0" smtClean="0">
                <a:latin typeface="+mn-ea"/>
              </a:rPr>
              <a:t>or </a:t>
            </a:r>
            <a:r>
              <a:rPr lang="ko-KR" altLang="en-US" sz="900" dirty="0" smtClean="0">
                <a:latin typeface="+mn-ea"/>
              </a:rPr>
              <a:t>반려 처리</a:t>
            </a:r>
            <a:endParaRPr lang="en-US" altLang="ko-KR" sz="900" dirty="0" smtClean="0">
              <a:latin typeface="+mn-ea"/>
            </a:endParaRPr>
          </a:p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즉시</a:t>
            </a:r>
            <a:r>
              <a:rPr lang="en-US" altLang="ko-KR" sz="900" dirty="0">
                <a:latin typeface="+mn-ea"/>
              </a:rPr>
              <a:t>) </a:t>
            </a:r>
            <a:r>
              <a:rPr lang="ko-KR" altLang="en-US" sz="900" dirty="0" smtClean="0">
                <a:latin typeface="+mn-ea"/>
              </a:rPr>
              <a:t>방문요청일 지정</a:t>
            </a:r>
            <a:endParaRPr lang="en-US" altLang="ko-KR" sz="900" dirty="0"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2133" y="2987847"/>
            <a:ext cx="1221736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정비접수자 수리 요청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리스트 내역 확인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453416" y="2316244"/>
            <a:ext cx="383889" cy="630591"/>
            <a:chOff x="4100398" y="4076025"/>
            <a:chExt cx="383889" cy="630591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0398" y="4076025"/>
              <a:ext cx="383889" cy="63059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256" y="4242252"/>
              <a:ext cx="274091" cy="304538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3094567" y="2995340"/>
            <a:ext cx="109862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 담당자 지정 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</a:t>
            </a:r>
            <a:r>
              <a:rPr lang="ko-KR" altLang="en-US" sz="900" dirty="0" smtClean="0">
                <a:latin typeface="+mn-ea"/>
              </a:rPr>
              <a:t>및 방문예정일 입력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60885" y="3049966"/>
            <a:ext cx="206010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 </a:t>
            </a:r>
            <a:r>
              <a:rPr lang="en-US" altLang="ko-KR" sz="900" dirty="0" smtClean="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900" dirty="0" smtClean="0">
                <a:latin typeface="+mn-ea"/>
              </a:rPr>
              <a:t>동국제강 담당자 연락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  </a:t>
            </a:r>
            <a:r>
              <a:rPr lang="ko-KR" altLang="en-US" sz="900" dirty="0" smtClean="0">
                <a:latin typeface="+mn-ea"/>
              </a:rPr>
              <a:t>웹 화면에서 사유 등록 후 변경</a:t>
            </a:r>
            <a:endParaRPr lang="en-US" altLang="ko-KR" sz="900" dirty="0" smtClean="0"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70" y="3964136"/>
            <a:ext cx="483715" cy="515586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5200280" y="3950418"/>
            <a:ext cx="752290" cy="618834"/>
            <a:chOff x="5993567" y="1969698"/>
            <a:chExt cx="1271644" cy="97774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2955" y="2385191"/>
              <a:ext cx="562256" cy="56225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3567" y="1969698"/>
              <a:ext cx="911133" cy="911133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4079828" y="3934437"/>
            <a:ext cx="422695" cy="630591"/>
            <a:chOff x="4364965" y="1034307"/>
            <a:chExt cx="465826" cy="66081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작업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지시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화면</a:t>
              </a:r>
              <a:endParaRPr lang="ko-KR" altLang="en-US" sz="900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820257" y="4613975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작업지시화면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작업시작등록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4094" y="4511954"/>
            <a:ext cx="74724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 </a:t>
            </a:r>
            <a:r>
              <a:rPr lang="ko-KR" altLang="en-US" sz="900" dirty="0" smtClean="0">
                <a:latin typeface="+mn-ea"/>
              </a:rPr>
              <a:t>현장도착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77960" y="453769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 smtClean="0">
                <a:latin typeface="+mn-ea"/>
              </a:rPr>
              <a:t>QR </a:t>
            </a:r>
            <a:r>
              <a:rPr lang="ko-KR" altLang="en-US" sz="900" dirty="0" smtClean="0">
                <a:latin typeface="+mn-ea"/>
              </a:rPr>
              <a:t>스캔으로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작업대상조회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60850" y="4606706"/>
            <a:ext cx="116082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수리</a:t>
            </a:r>
            <a:r>
              <a:rPr lang="en-US" altLang="ko-KR" sz="900" dirty="0" smtClean="0">
                <a:latin typeface="+mn-ea"/>
              </a:rPr>
              <a:t>/</a:t>
            </a:r>
            <a:r>
              <a:rPr lang="ko-KR" altLang="en-US" sz="900" dirty="0" smtClean="0">
                <a:latin typeface="+mn-ea"/>
              </a:rPr>
              <a:t>정비 작업 진행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220126" y="3930422"/>
            <a:ext cx="422695" cy="630591"/>
            <a:chOff x="4364965" y="1034307"/>
            <a:chExt cx="465826" cy="660817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작업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지시화면</a:t>
              </a:r>
              <a:endParaRPr lang="ko-KR" altLang="en-US" sz="900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926051" y="4592708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작업지시화면</a:t>
            </a:r>
            <a:endParaRPr lang="en-US" altLang="ko-KR" sz="900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작업완료등록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88757" y="449186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ko-KR" sz="900" dirty="0" smtClean="0">
                <a:latin typeface="+mn-ea"/>
              </a:rPr>
              <a:t>QR </a:t>
            </a:r>
            <a:r>
              <a:rPr lang="ko-KR" altLang="en-US" sz="900" dirty="0" smtClean="0">
                <a:latin typeface="+mn-ea"/>
              </a:rPr>
              <a:t>스캔으로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작업대상조회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237626" y="207034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7481" y="5508307"/>
            <a:ext cx="720000" cy="611078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104289" y="694412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Step1.</a:t>
            </a:r>
          </a:p>
          <a:p>
            <a:pPr algn="ctr"/>
            <a:r>
              <a:rPr lang="ko-KR" altLang="en-US" sz="1050" b="1" dirty="0" smtClean="0"/>
              <a:t>고장신고</a:t>
            </a:r>
            <a:r>
              <a:rPr lang="en-US" altLang="ko-KR" sz="1050" b="1" dirty="0" smtClean="0"/>
              <a:t>&amp;</a:t>
            </a:r>
            <a:r>
              <a:rPr lang="ko-KR" altLang="en-US" sz="1050" b="1" dirty="0" smtClean="0"/>
              <a:t>승인</a:t>
            </a:r>
            <a:endParaRPr lang="en-US" altLang="ko-KR" sz="1050" b="1" dirty="0" smtClean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98556" y="2216527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Step2.</a:t>
            </a:r>
          </a:p>
          <a:p>
            <a:pPr algn="ctr"/>
            <a:r>
              <a:rPr lang="ko-KR" altLang="en-US" sz="1050" b="1" dirty="0" smtClean="0"/>
              <a:t>고장접수</a:t>
            </a:r>
            <a:endParaRPr lang="en-US" altLang="ko-KR" sz="105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11719" y="3682954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Step3.</a:t>
            </a:r>
          </a:p>
          <a:p>
            <a:pPr algn="ctr"/>
            <a:r>
              <a:rPr lang="ko-KR" altLang="en-US" sz="1050" b="1" dirty="0"/>
              <a:t>작업 시작</a:t>
            </a:r>
            <a:r>
              <a:rPr lang="en-US" altLang="ko-KR" sz="1050" b="1" dirty="0"/>
              <a:t>&amp;</a:t>
            </a:r>
            <a:r>
              <a:rPr lang="ko-KR" altLang="en-US" sz="1050" b="1" dirty="0"/>
              <a:t>완료</a:t>
            </a:r>
            <a:endParaRPr lang="en-US" altLang="ko-KR" sz="1050" b="1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28741" y="5306671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Step4.</a:t>
            </a:r>
          </a:p>
          <a:p>
            <a:pPr algn="ctr"/>
            <a:r>
              <a:rPr lang="ko-KR" altLang="en-US" sz="1050" b="1" dirty="0"/>
              <a:t>작업 종료</a:t>
            </a:r>
            <a:r>
              <a:rPr lang="en-US" altLang="ko-KR" sz="1050" b="1" dirty="0"/>
              <a:t>&amp;</a:t>
            </a:r>
            <a:r>
              <a:rPr lang="ko-KR" altLang="en-US" sz="1050" b="1" dirty="0"/>
              <a:t>평가</a:t>
            </a:r>
            <a:endParaRPr lang="en-US" altLang="ko-KR" sz="1050" b="1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226126" y="355983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40506" y="5204598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34" idx="1"/>
            <a:endCxn id="109" idx="1"/>
          </p:cNvCxnSpPr>
          <p:nvPr/>
        </p:nvCxnSpPr>
        <p:spPr>
          <a:xfrm flipV="1">
            <a:off x="2251495" y="1085295"/>
            <a:ext cx="652378" cy="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10" idx="3"/>
            <a:endCxn id="41" idx="1"/>
          </p:cNvCxnSpPr>
          <p:nvPr/>
        </p:nvCxnSpPr>
        <p:spPr>
          <a:xfrm>
            <a:off x="3777123" y="1101138"/>
            <a:ext cx="667673" cy="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41" idx="3"/>
            <a:endCxn id="62" idx="3"/>
          </p:cNvCxnSpPr>
          <p:nvPr/>
        </p:nvCxnSpPr>
        <p:spPr>
          <a:xfrm flipV="1">
            <a:off x="4867491" y="1100573"/>
            <a:ext cx="748369" cy="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>
            <a:off x="8601677" y="1374956"/>
            <a:ext cx="610707" cy="396594"/>
            <a:chOff x="8601677" y="2185846"/>
            <a:chExt cx="610707" cy="396594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05" name="그룹 104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2903873" y="796959"/>
            <a:ext cx="873250" cy="576672"/>
            <a:chOff x="2869369" y="719325"/>
            <a:chExt cx="873250" cy="576672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sp>
        <p:nvSpPr>
          <p:cNvPr id="111" name="TextBox 110"/>
          <p:cNvSpPr txBox="1"/>
          <p:nvPr/>
        </p:nvSpPr>
        <p:spPr>
          <a:xfrm>
            <a:off x="8304772" y="1087038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정비접수자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61996" y="17490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반려 사유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13" name="직선 화살표 연결선 112"/>
          <p:cNvCxnSpPr>
            <a:stCxn id="160" idx="3"/>
            <a:endCxn id="67" idx="1"/>
          </p:cNvCxnSpPr>
          <p:nvPr/>
        </p:nvCxnSpPr>
        <p:spPr>
          <a:xfrm>
            <a:off x="2514180" y="2629699"/>
            <a:ext cx="939236" cy="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502190" y="3207655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고장 신고자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6267796" y="2011680"/>
            <a:ext cx="969022" cy="726613"/>
            <a:chOff x="6404868" y="2061599"/>
            <a:chExt cx="900950" cy="650816"/>
          </a:xfrm>
        </p:grpSpPr>
        <p:sp>
          <p:nvSpPr>
            <p:cNvPr id="117" name="폭발 2 116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/>
                <a:t>일정 변경</a:t>
              </a:r>
              <a:endParaRPr lang="en-US" altLang="ko-KR" sz="900" b="1" dirty="0" smtClean="0"/>
            </a:p>
            <a:p>
              <a:pPr algn="ctr"/>
              <a:r>
                <a:rPr lang="ko-KR" altLang="en-US" sz="900" b="1" dirty="0" smtClean="0"/>
                <a:t>필요 시</a:t>
              </a:r>
              <a:endParaRPr lang="ko-KR" altLang="en-US" sz="900" b="1" dirty="0"/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7" y="2489038"/>
            <a:ext cx="483715" cy="515586"/>
          </a:xfrm>
          <a:prstGeom prst="rect">
            <a:avLst/>
          </a:prstGeom>
        </p:spPr>
      </p:pic>
      <p:cxnSp>
        <p:nvCxnSpPr>
          <p:cNvPr id="120" name="직선 화살표 연결선 119"/>
          <p:cNvCxnSpPr>
            <a:stCxn id="119" idx="3"/>
            <a:endCxn id="165" idx="1"/>
          </p:cNvCxnSpPr>
          <p:nvPr/>
        </p:nvCxnSpPr>
        <p:spPr>
          <a:xfrm>
            <a:off x="7566972" y="2746831"/>
            <a:ext cx="424704" cy="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>
            <a:off x="2576892" y="3933490"/>
            <a:ext cx="873250" cy="576672"/>
            <a:chOff x="2869369" y="719325"/>
            <a:chExt cx="873250" cy="57667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24" name="직선 화살표 연결선 123"/>
          <p:cNvCxnSpPr>
            <a:stCxn id="76" idx="3"/>
            <a:endCxn id="122" idx="1"/>
          </p:cNvCxnSpPr>
          <p:nvPr/>
        </p:nvCxnSpPr>
        <p:spPr>
          <a:xfrm flipV="1">
            <a:off x="2086585" y="4221826"/>
            <a:ext cx="490307" cy="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23" idx="3"/>
            <a:endCxn id="82" idx="1"/>
          </p:cNvCxnSpPr>
          <p:nvPr/>
        </p:nvCxnSpPr>
        <p:spPr>
          <a:xfrm>
            <a:off x="3450142" y="4237669"/>
            <a:ext cx="629686" cy="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82" idx="3"/>
            <a:endCxn id="79" idx="1"/>
          </p:cNvCxnSpPr>
          <p:nvPr/>
        </p:nvCxnSpPr>
        <p:spPr>
          <a:xfrm>
            <a:off x="4502523" y="4238572"/>
            <a:ext cx="697757" cy="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6675605" y="3930370"/>
            <a:ext cx="873250" cy="576672"/>
            <a:chOff x="2869369" y="719325"/>
            <a:chExt cx="873250" cy="576672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30" name="직선 화살표 연결선 129"/>
          <p:cNvCxnSpPr>
            <a:stCxn id="78" idx="0"/>
            <a:endCxn id="128" idx="1"/>
          </p:cNvCxnSpPr>
          <p:nvPr/>
        </p:nvCxnSpPr>
        <p:spPr>
          <a:xfrm>
            <a:off x="5786258" y="4213391"/>
            <a:ext cx="889347" cy="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76" y="3879749"/>
            <a:ext cx="325894" cy="371634"/>
          </a:xfrm>
          <a:prstGeom prst="rect">
            <a:avLst/>
          </a:prstGeom>
        </p:spPr>
      </p:pic>
      <p:cxnSp>
        <p:nvCxnSpPr>
          <p:cNvPr id="132" name="직선 화살표 연결선 131"/>
          <p:cNvCxnSpPr>
            <a:stCxn id="129" idx="3"/>
            <a:endCxn id="89" idx="1"/>
          </p:cNvCxnSpPr>
          <p:nvPr/>
        </p:nvCxnSpPr>
        <p:spPr>
          <a:xfrm>
            <a:off x="7548855" y="4234549"/>
            <a:ext cx="671271" cy="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1553152" y="5525559"/>
            <a:ext cx="907908" cy="576672"/>
            <a:chOff x="1251230" y="5525559"/>
            <a:chExt cx="907908" cy="576672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0122" y="5525559"/>
              <a:ext cx="539016" cy="576672"/>
            </a:xfrm>
            <a:prstGeom prst="rect">
              <a:avLst/>
            </a:prstGeom>
          </p:spPr>
        </p:pic>
        <p:pic>
          <p:nvPicPr>
            <p:cNvPr id="135" name="Picture 28" descr="남자 아이콘 - 149,414종의 무료 아이콘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230" y="5561895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TextBox 135"/>
          <p:cNvSpPr txBox="1"/>
          <p:nvPr/>
        </p:nvSpPr>
        <p:spPr>
          <a:xfrm>
            <a:off x="1390198" y="61567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작업 완료 대상 확인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37" name="직선 화살표 연결선 136"/>
          <p:cNvCxnSpPr>
            <a:stCxn id="134" idx="3"/>
            <a:endCxn id="93" idx="3"/>
          </p:cNvCxnSpPr>
          <p:nvPr/>
        </p:nvCxnSpPr>
        <p:spPr>
          <a:xfrm flipV="1">
            <a:off x="2461060" y="5813846"/>
            <a:ext cx="576421" cy="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846400" y="6166528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종료 처리 대상 조회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139" name="직선 화살표 연결선 138"/>
          <p:cNvCxnSpPr>
            <a:stCxn id="93" idx="1"/>
            <a:endCxn id="173" idx="1"/>
          </p:cNvCxnSpPr>
          <p:nvPr/>
        </p:nvCxnSpPr>
        <p:spPr>
          <a:xfrm flipV="1">
            <a:off x="3757481" y="5813589"/>
            <a:ext cx="684181" cy="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182987" y="6196279"/>
            <a:ext cx="160036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만족도 평가 및 종료 처리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 (</a:t>
            </a:r>
            <a:r>
              <a:rPr lang="ko-KR" altLang="en-US" sz="900" dirty="0" smtClean="0">
                <a:latin typeface="+mn-ea"/>
              </a:rPr>
              <a:t>단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평가는 필수 사항은 아님</a:t>
            </a:r>
            <a:r>
              <a:rPr lang="en-US" altLang="ko-KR" sz="900" dirty="0" smtClean="0">
                <a:latin typeface="+mn-ea"/>
              </a:rPr>
              <a:t>)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6863598" y="782500"/>
            <a:ext cx="1003754" cy="639217"/>
            <a:chOff x="6863598" y="782500"/>
            <a:chExt cx="1003754" cy="639217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598" y="782500"/>
              <a:ext cx="383889" cy="630591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786" y="791126"/>
              <a:ext cx="615566" cy="630591"/>
            </a:xfrm>
            <a:prstGeom prst="rect">
              <a:avLst/>
            </a:prstGeom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7319191" y="849776"/>
              <a:ext cx="479385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승인</a:t>
              </a:r>
              <a:endParaRPr lang="ko-KR" altLang="en-US" sz="1000" dirty="0"/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7324098" y="1038439"/>
              <a:ext cx="479386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반려</a:t>
              </a:r>
              <a:endParaRPr lang="ko-KR" altLang="en-US" sz="1000" dirty="0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6884988" y="881405"/>
              <a:ext cx="324000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/>
                <a:t>승인</a:t>
              </a:r>
              <a:endParaRPr lang="ko-KR" altLang="en-US" sz="500" dirty="0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6889895" y="1070068"/>
              <a:ext cx="324000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/>
                <a:t>반려</a:t>
              </a:r>
              <a:endParaRPr lang="ko-KR" altLang="en-US" sz="500" dirty="0"/>
            </a:p>
          </p:txBody>
        </p:sp>
      </p:grpSp>
      <p:cxnSp>
        <p:nvCxnSpPr>
          <p:cNvPr id="148" name="직선 화살표 연결선 147"/>
          <p:cNvCxnSpPr>
            <a:stCxn id="144" idx="3"/>
            <a:endCxn id="154" idx="1"/>
          </p:cNvCxnSpPr>
          <p:nvPr/>
        </p:nvCxnSpPr>
        <p:spPr>
          <a:xfrm>
            <a:off x="7798576" y="926792"/>
            <a:ext cx="745595" cy="2219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5" idx="3"/>
          </p:cNvCxnSpPr>
          <p:nvPr/>
        </p:nvCxnSpPr>
        <p:spPr>
          <a:xfrm>
            <a:off x="7803484" y="1115455"/>
            <a:ext cx="755063" cy="500775"/>
          </a:xfrm>
          <a:prstGeom prst="bentConnector3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62" idx="1"/>
            <a:endCxn id="142" idx="1"/>
          </p:cNvCxnSpPr>
          <p:nvPr/>
        </p:nvCxnSpPr>
        <p:spPr>
          <a:xfrm flipV="1">
            <a:off x="6335860" y="1097796"/>
            <a:ext cx="527738" cy="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8544171" y="712432"/>
            <a:ext cx="585480" cy="382300"/>
            <a:chOff x="8544171" y="755562"/>
            <a:chExt cx="585480" cy="38230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8544171" y="846141"/>
              <a:ext cx="252000" cy="252000"/>
              <a:chOff x="6505564" y="4318936"/>
              <a:chExt cx="339866" cy="318139"/>
            </a:xfrm>
          </p:grpSpPr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25118" y="755562"/>
              <a:ext cx="304533" cy="382300"/>
            </a:xfrm>
            <a:prstGeom prst="rect">
              <a:avLst/>
            </a:prstGeom>
          </p:spPr>
        </p:pic>
      </p:grpSp>
      <p:grpSp>
        <p:nvGrpSpPr>
          <p:cNvPr id="156" name="그룹 155"/>
          <p:cNvGrpSpPr/>
          <p:nvPr/>
        </p:nvGrpSpPr>
        <p:grpSpPr>
          <a:xfrm>
            <a:off x="1707564" y="2325564"/>
            <a:ext cx="806616" cy="630591"/>
            <a:chOff x="1707564" y="2325564"/>
            <a:chExt cx="806616" cy="630591"/>
          </a:xfrm>
        </p:grpSpPr>
        <p:grpSp>
          <p:nvGrpSpPr>
            <p:cNvPr id="157" name="그룹 156"/>
            <p:cNvGrpSpPr/>
            <p:nvPr/>
          </p:nvGrpSpPr>
          <p:grpSpPr>
            <a:xfrm>
              <a:off x="2091485" y="2325564"/>
              <a:ext cx="422695" cy="630591"/>
              <a:chOff x="4364965" y="1034307"/>
              <a:chExt cx="465826" cy="660817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3227" y="1034307"/>
                <a:ext cx="423060" cy="660817"/>
              </a:xfrm>
              <a:prstGeom prst="rect">
                <a:avLst/>
              </a:prstGeom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4364965" y="1086933"/>
                <a:ext cx="465826" cy="53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/>
                  <a:t>고장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접수화면</a:t>
                </a:r>
                <a:endParaRPr lang="ko-KR" altLang="en-US" sz="900" dirty="0"/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07564" y="2399927"/>
              <a:ext cx="347353" cy="481162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7991676" y="2368615"/>
            <a:ext cx="1511905" cy="639217"/>
            <a:chOff x="7991676" y="2368615"/>
            <a:chExt cx="1511905" cy="639217"/>
          </a:xfrm>
        </p:grpSpPr>
        <p:grpSp>
          <p:nvGrpSpPr>
            <p:cNvPr id="162" name="그룹 161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65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6" name="그룹 165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68" name="그림 16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grpSp>
        <p:nvGrpSpPr>
          <p:cNvPr id="169" name="그룹 168"/>
          <p:cNvGrpSpPr/>
          <p:nvPr/>
        </p:nvGrpSpPr>
        <p:grpSpPr>
          <a:xfrm>
            <a:off x="4441662" y="5498293"/>
            <a:ext cx="1003754" cy="639217"/>
            <a:chOff x="6186880" y="6138881"/>
            <a:chExt cx="1003754" cy="63921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6186880" y="6138881"/>
              <a:ext cx="1003754" cy="639217"/>
              <a:chOff x="6863598" y="782500"/>
              <a:chExt cx="1003754" cy="639217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3598" y="782500"/>
                <a:ext cx="383889" cy="630591"/>
              </a:xfrm>
              <a:prstGeom prst="rect">
                <a:avLst/>
              </a:prstGeom>
            </p:spPr>
          </p:pic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1786" y="791126"/>
                <a:ext cx="615566" cy="630591"/>
              </a:xfrm>
              <a:prstGeom prst="rect">
                <a:avLst/>
              </a:prstGeom>
            </p:spPr>
          </p:pic>
        </p:grp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4209" y="6166528"/>
              <a:ext cx="373427" cy="437962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2405" y="6258112"/>
              <a:ext cx="292999" cy="343634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5926977" y="5231918"/>
            <a:ext cx="1003635" cy="701217"/>
            <a:chOff x="6404868" y="2061599"/>
            <a:chExt cx="900950" cy="650816"/>
          </a:xfrm>
        </p:grpSpPr>
        <p:sp>
          <p:nvSpPr>
            <p:cNvPr id="176" name="폭발 2 175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/>
                <a:t>승인 이후</a:t>
              </a:r>
              <a:endParaRPr lang="en-US" altLang="ko-KR" sz="900" b="1" dirty="0" smtClean="0"/>
            </a:p>
            <a:p>
              <a:pPr algn="ctr"/>
              <a:r>
                <a:rPr lang="ko-KR" altLang="en-US" sz="900" b="1" dirty="0" smtClean="0"/>
                <a:t>취소 시</a:t>
              </a:r>
              <a:endParaRPr lang="ko-KR" altLang="en-US" sz="900" b="1" dirty="0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51397" y="5467299"/>
            <a:ext cx="1511905" cy="639217"/>
            <a:chOff x="7991676" y="2368615"/>
            <a:chExt cx="1511905" cy="639217"/>
          </a:xfrm>
        </p:grpSpPr>
        <p:grpSp>
          <p:nvGrpSpPr>
            <p:cNvPr id="179" name="그룹 178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82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3" name="그룹 182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84" name="그림 18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sp>
        <p:nvSpPr>
          <p:cNvPr id="186" name="TextBox 185"/>
          <p:cNvSpPr txBox="1"/>
          <p:nvPr/>
        </p:nvSpPr>
        <p:spPr>
          <a:xfrm>
            <a:off x="6527542" y="6195835"/>
            <a:ext cx="195911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종료 처리 화면에서 취소 사유 입력 후</a:t>
            </a:r>
            <a:endParaRPr lang="en-US" altLang="ko-KR" sz="9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en-US" altLang="ko-KR" sz="900" dirty="0" smtClean="0">
                <a:latin typeface="+mn-ea"/>
              </a:rPr>
              <a:t>     </a:t>
            </a:r>
            <a:r>
              <a:rPr lang="ko-KR" altLang="en-US" sz="900" dirty="0" smtClean="0">
                <a:latin typeface="+mn-ea"/>
              </a:rPr>
              <a:t>해당 요청 건은 종료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취소</a:t>
            </a:r>
            <a:r>
              <a:rPr lang="en-US" altLang="ko-KR" sz="900" dirty="0" smtClean="0">
                <a:latin typeface="+mn-ea"/>
              </a:rPr>
              <a:t>) </a:t>
            </a:r>
            <a:r>
              <a:rPr lang="ko-KR" altLang="en-US" sz="900" dirty="0" smtClean="0">
                <a:latin typeface="+mn-ea"/>
              </a:rPr>
              <a:t>처리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8720771" y="5508162"/>
            <a:ext cx="819028" cy="515586"/>
            <a:chOff x="8745707" y="5591288"/>
            <a:chExt cx="819028" cy="515586"/>
          </a:xfrm>
        </p:grpSpPr>
        <p:grpSp>
          <p:nvGrpSpPr>
            <p:cNvPr id="188" name="그룹 187"/>
            <p:cNvGrpSpPr/>
            <p:nvPr/>
          </p:nvGrpSpPr>
          <p:grpSpPr>
            <a:xfrm>
              <a:off x="8745707" y="5716980"/>
              <a:ext cx="339866" cy="318139"/>
              <a:chOff x="6505564" y="4318936"/>
              <a:chExt cx="339866" cy="318139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020" y="5591288"/>
              <a:ext cx="483715" cy="515586"/>
            </a:xfrm>
            <a:prstGeom prst="rect">
              <a:avLst/>
            </a:prstGeom>
          </p:spPr>
        </p:pic>
      </p:grpSp>
      <p:cxnSp>
        <p:nvCxnSpPr>
          <p:cNvPr id="192" name="직선 화살표 연결선 191"/>
          <p:cNvCxnSpPr>
            <a:stCxn id="185" idx="3"/>
            <a:endCxn id="190" idx="1"/>
          </p:cNvCxnSpPr>
          <p:nvPr/>
        </p:nvCxnSpPr>
        <p:spPr>
          <a:xfrm>
            <a:off x="8263302" y="5791221"/>
            <a:ext cx="457469" cy="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8569377" y="6182250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정비담당자 알림 전송</a:t>
            </a:r>
            <a:endParaRPr lang="en-US" altLang="ko-KR" sz="900" dirty="0" smtClean="0">
              <a:latin typeface="+mn-ea"/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4724072" y="2833532"/>
            <a:ext cx="610707" cy="396594"/>
            <a:chOff x="8601677" y="2185846"/>
            <a:chExt cx="610707" cy="396594"/>
          </a:xfrm>
        </p:grpSpPr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97" name="그룹 196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98" name="그림 19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9" name="그림 19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4709666" y="2130335"/>
            <a:ext cx="653787" cy="403681"/>
            <a:chOff x="4510161" y="3003173"/>
            <a:chExt cx="653787" cy="403681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221" y="3003173"/>
              <a:ext cx="378727" cy="403681"/>
            </a:xfrm>
            <a:prstGeom prst="rect">
              <a:avLst/>
            </a:prstGeom>
          </p:spPr>
        </p:pic>
        <p:grpSp>
          <p:nvGrpSpPr>
            <p:cNvPr id="202" name="그룹 201"/>
            <p:cNvGrpSpPr/>
            <p:nvPr/>
          </p:nvGrpSpPr>
          <p:grpSpPr>
            <a:xfrm>
              <a:off x="4510161" y="3101196"/>
              <a:ext cx="252000" cy="252000"/>
              <a:chOff x="6505564" y="4318936"/>
              <a:chExt cx="339866" cy="318139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cxnSp>
        <p:nvCxnSpPr>
          <p:cNvPr id="9" name="꺾인 연결선 8"/>
          <p:cNvCxnSpPr>
            <a:stCxn id="67" idx="3"/>
            <a:endCxn id="203" idx="1"/>
          </p:cNvCxnSpPr>
          <p:nvPr/>
        </p:nvCxnSpPr>
        <p:spPr>
          <a:xfrm flipV="1">
            <a:off x="3837305" y="2354358"/>
            <a:ext cx="872361" cy="277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4502537" y="2528062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900" dirty="0" smtClean="0">
                <a:latin typeface="+mn-ea"/>
              </a:rPr>
              <a:t>정비 담당자 알림 </a:t>
            </a:r>
            <a:r>
              <a:rPr lang="ko-KR" altLang="en-US" sz="900" dirty="0">
                <a:latin typeface="+mn-ea"/>
              </a:rPr>
              <a:t>전</a:t>
            </a:r>
            <a:r>
              <a:rPr lang="ko-KR" altLang="en-US" sz="900" dirty="0" smtClean="0">
                <a:latin typeface="+mn-ea"/>
              </a:rPr>
              <a:t>송</a:t>
            </a:r>
            <a:endParaRPr lang="en-US" altLang="ko-KR" sz="900" dirty="0" smtClean="0">
              <a:latin typeface="+mn-ea"/>
            </a:endParaRPr>
          </a:p>
        </p:txBody>
      </p:sp>
      <p:cxnSp>
        <p:nvCxnSpPr>
          <p:cNvPr id="206" name="꺾인 연결선 205"/>
          <p:cNvCxnSpPr>
            <a:stCxn id="68" idx="3"/>
            <a:endCxn id="198" idx="1"/>
          </p:cNvCxnSpPr>
          <p:nvPr/>
        </p:nvCxnSpPr>
        <p:spPr>
          <a:xfrm>
            <a:off x="3778365" y="2634740"/>
            <a:ext cx="945707" cy="422814"/>
          </a:xfrm>
          <a:prstGeom prst="bentConnector3">
            <a:avLst>
              <a:gd name="adj1" fmla="val 52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3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담당자 고장 신고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고장신고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24079"/>
              </p:ext>
            </p:extLst>
          </p:nvPr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1221"/>
          <a:stretch/>
        </p:blipFill>
        <p:spPr>
          <a:xfrm>
            <a:off x="1621819" y="1426264"/>
            <a:ext cx="2203999" cy="493003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655071" y="3399910"/>
            <a:ext cx="2110596" cy="24771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189962" y="1601540"/>
            <a:ext cx="1545819" cy="642902"/>
          </a:xfrm>
          <a:prstGeom prst="wedgeRoundRectCallout">
            <a:avLst>
              <a:gd name="adj1" fmla="val -83169"/>
              <a:gd name="adj2" fmla="val 63300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기본 정보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및 요청자 정보 확인</a:t>
            </a:r>
            <a:endParaRPr lang="en-US" altLang="ko-KR" sz="12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655071" y="1472279"/>
            <a:ext cx="2110596" cy="1836192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256761" y="4713270"/>
            <a:ext cx="1769966" cy="640131"/>
          </a:xfrm>
          <a:prstGeom prst="wedgeRoundRectCallout">
            <a:avLst>
              <a:gd name="adj1" fmla="val -83169"/>
              <a:gd name="adj2" fmla="val 633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고장 유형 선택 및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세부 증상 입력 후 제출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5526" y="1426264"/>
            <a:ext cx="30226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고장신고 담당자가 해당 설비 모바일 </a:t>
            </a:r>
            <a:r>
              <a:rPr lang="en-US" altLang="ko-KR" sz="1200" dirty="0" smtClean="0"/>
              <a:t>QR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스캔 시 고장신고 화면으로 이동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고장내용 선택 및 고장 세부 증상 입력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고장신고요청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03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승인권자 고장 신고 내역 확인 후 승인</a:t>
            </a:r>
            <a:r>
              <a:rPr lang="en-US" altLang="ko-KR" dirty="0"/>
              <a:t>/</a:t>
            </a:r>
            <a:r>
              <a:rPr lang="ko-KR" altLang="en-US" dirty="0"/>
              <a:t>반려 </a:t>
            </a:r>
            <a:r>
              <a:rPr lang="ko-KR" altLang="en-US" dirty="0" smtClean="0"/>
              <a:t>처리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고장승인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/>
          <a:stretch/>
        </p:blipFill>
        <p:spPr>
          <a:xfrm>
            <a:off x="860170" y="1255221"/>
            <a:ext cx="1988820" cy="49793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3" b="25697"/>
          <a:stretch/>
        </p:blipFill>
        <p:spPr>
          <a:xfrm>
            <a:off x="3345580" y="4301024"/>
            <a:ext cx="1800000" cy="19580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5109" y="2837983"/>
            <a:ext cx="1907967" cy="1396112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3420" y="4272154"/>
            <a:ext cx="1899656" cy="1514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967992" y="2424425"/>
            <a:ext cx="1471004" cy="543220"/>
          </a:xfrm>
          <a:prstGeom prst="wedgeRoundRectCallout">
            <a:avLst>
              <a:gd name="adj1" fmla="val -83169"/>
              <a:gd name="adj2" fmla="val 63300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기본 정보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및 고장 내역 확인</a:t>
            </a:r>
            <a:endParaRPr lang="en-US" altLang="ko-KR" sz="1200" b="1" dirty="0" smtClean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3159483" y="3292377"/>
            <a:ext cx="1578773" cy="592057"/>
          </a:xfrm>
          <a:prstGeom prst="wedgeRoundRectCallout">
            <a:avLst>
              <a:gd name="adj1" fmla="val -107653"/>
              <a:gd name="adj2" fmla="val 2345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승인 시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방문요청일 선택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긴급요청 선택 가능</a:t>
            </a:r>
            <a:r>
              <a:rPr lang="en-US" altLang="ko-KR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50619" y="4744115"/>
            <a:ext cx="1586894" cy="13505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945336" y="4018897"/>
            <a:ext cx="1222002" cy="500389"/>
          </a:xfrm>
          <a:prstGeom prst="wedgeRoundRectCallout">
            <a:avLst>
              <a:gd name="adj1" fmla="val -63442"/>
              <a:gd name="adj2" fmla="val 1430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반려 시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반려 사유 입력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01735" y="5817035"/>
            <a:ext cx="960316" cy="3094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2"/>
            <a:endCxn id="14" idx="1"/>
          </p:cNvCxnSpPr>
          <p:nvPr/>
        </p:nvCxnSpPr>
        <p:spPr>
          <a:xfrm rot="5400000" flipH="1" flipV="1">
            <a:off x="1940526" y="4721427"/>
            <a:ext cx="846419" cy="1963687"/>
          </a:xfrm>
          <a:prstGeom prst="bentConnector4">
            <a:avLst>
              <a:gd name="adj1" fmla="val -27008"/>
              <a:gd name="adj2" fmla="val 85509"/>
            </a:avLst>
          </a:prstGeom>
          <a:ln w="127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45526" y="1426264"/>
            <a:ext cx="302267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관리자 고장 신고 설비 및 고장 내역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내용 확인 후 승인 </a:t>
            </a:r>
            <a:r>
              <a:rPr lang="en-US" altLang="ko-KR" sz="1200" dirty="0" smtClean="0"/>
              <a:t>or </a:t>
            </a:r>
            <a:r>
              <a:rPr lang="ko-KR" altLang="en-US" sz="1200" dirty="0" smtClean="0"/>
              <a:t>반려 판단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승인 시 방문요청일 선택 후 승인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(</a:t>
            </a:r>
            <a:r>
              <a:rPr lang="ko-KR" altLang="en-US" sz="1200" dirty="0" smtClean="0"/>
              <a:t>긴급 정비 필요 시 긴급 요청 선택 가능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ym typeface="Wingdings" panose="05000000000000000000" pitchFamily="2" charset="2"/>
              </a:rPr>
              <a:t>고장 접수 담당자에게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알림톡</a:t>
            </a:r>
            <a:r>
              <a:rPr lang="ko-KR" altLang="en-US" sz="1200" dirty="0" smtClean="0">
                <a:sym typeface="Wingdings" panose="05000000000000000000" pitchFamily="2" charset="2"/>
              </a:rPr>
              <a:t> 전송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반려 시 반려 사유 입력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ym typeface="Wingdings" panose="05000000000000000000" pitchFamily="2" charset="2"/>
              </a:rPr>
              <a:t>고장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신고자에게</a:t>
            </a:r>
            <a:r>
              <a:rPr lang="ko-KR" altLang="en-US" sz="1200" dirty="0" smtClean="0">
                <a:sym typeface="Wingdings" panose="05000000000000000000" pitchFamily="2" charset="2"/>
              </a:rPr>
              <a:t> 반려 사유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알림톡</a:t>
            </a:r>
            <a:r>
              <a:rPr lang="ko-KR" altLang="en-US" sz="1200" dirty="0" smtClean="0">
                <a:sym typeface="Wingdings" panose="05000000000000000000" pitchFamily="2" charset="2"/>
              </a:rPr>
              <a:t> 전송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※ </a:t>
            </a:r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고장 접수 담당자 정보 시스템 등록 필요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234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고장 접수 담당자가 고장 신고 내역 </a:t>
            </a:r>
            <a:r>
              <a:rPr lang="ko-KR" altLang="en-US" dirty="0" smtClean="0"/>
              <a:t>확인 후 접수하는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/>
              <a:t>고장접수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" y="1284943"/>
            <a:ext cx="2108835" cy="509092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61571" y="1999057"/>
            <a:ext cx="1907967" cy="2649412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2594582" y="1265506"/>
            <a:ext cx="1529194" cy="450044"/>
          </a:xfrm>
          <a:prstGeom prst="wedgeRoundRectCallout">
            <a:avLst>
              <a:gd name="adj1" fmla="val -73992"/>
              <a:gd name="adj2" fmla="val 161982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기본 정보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고장신고  내역 확인</a:t>
            </a:r>
            <a:endParaRPr lang="en-US" altLang="ko-KR" sz="1200" b="1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3396478" y="1890991"/>
            <a:ext cx="1915354" cy="1879162"/>
            <a:chOff x="3404791" y="1999057"/>
            <a:chExt cx="2108836" cy="222781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61" b="48855"/>
            <a:stretch/>
          </p:blipFill>
          <p:spPr>
            <a:xfrm>
              <a:off x="3404792" y="1999058"/>
              <a:ext cx="2108835" cy="2227811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404791" y="1999057"/>
              <a:ext cx="2108835" cy="22278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769882" y="4995946"/>
            <a:ext cx="1899656" cy="490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24349" y="4393504"/>
            <a:ext cx="1880284" cy="1874291"/>
            <a:chOff x="3491345" y="4576385"/>
            <a:chExt cx="2005655" cy="202536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1" t="19828" r="8894" b="16338"/>
            <a:stretch/>
          </p:blipFill>
          <p:spPr>
            <a:xfrm>
              <a:off x="3507971" y="4595273"/>
              <a:ext cx="1083938" cy="1692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" t="22990" r="9146" b="20557"/>
            <a:stretch/>
          </p:blipFill>
          <p:spPr>
            <a:xfrm>
              <a:off x="4280264" y="4899820"/>
              <a:ext cx="1205793" cy="169200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3491345" y="4576385"/>
              <a:ext cx="2005655" cy="2025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761571" y="5527964"/>
            <a:ext cx="1907967" cy="4855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5" idx="3"/>
            <a:endCxn id="20" idx="1"/>
          </p:cNvCxnSpPr>
          <p:nvPr/>
        </p:nvCxnSpPr>
        <p:spPr>
          <a:xfrm flipV="1">
            <a:off x="2669538" y="5193881"/>
            <a:ext cx="970398" cy="57686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3" idx="3"/>
            <a:endCxn id="18" idx="1"/>
          </p:cNvCxnSpPr>
          <p:nvPr/>
        </p:nvCxnSpPr>
        <p:spPr>
          <a:xfrm flipV="1">
            <a:off x="2669538" y="2830573"/>
            <a:ext cx="726941" cy="24105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사각형 설명선 37"/>
          <p:cNvSpPr/>
          <p:nvPr/>
        </p:nvSpPr>
        <p:spPr>
          <a:xfrm>
            <a:off x="5101190" y="1307779"/>
            <a:ext cx="956030" cy="507077"/>
          </a:xfrm>
          <a:prstGeom prst="wedgeRoundRectCallout">
            <a:avLst>
              <a:gd name="adj1" fmla="val -51867"/>
              <a:gd name="adj2" fmla="val 928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정비담당자 지정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5018240" y="3884142"/>
            <a:ext cx="972786" cy="431436"/>
          </a:xfrm>
          <a:prstGeom prst="wedgeRoundRectCallout">
            <a:avLst>
              <a:gd name="adj1" fmla="val -72915"/>
              <a:gd name="adj2" fmla="val 941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방문예정일 선택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5526" y="1426264"/>
            <a:ext cx="30226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고장 접수 담당자 고장 신고 내역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정비 담당자 지정하여 선택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방문 예정일 선택 후 고장 접수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(</a:t>
            </a:r>
            <a:r>
              <a:rPr lang="ko-KR" altLang="en-US" sz="1200" dirty="0" smtClean="0"/>
              <a:t>필요 시 현장 담당자와 사전 조율 실시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고장 접수 시 지정된 정비 담당자에게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err="1" smtClean="0"/>
              <a:t>알림톡</a:t>
            </a:r>
            <a:r>
              <a:rPr lang="ko-KR" altLang="en-US" sz="1200" dirty="0" smtClean="0"/>
              <a:t> 전송</a:t>
            </a:r>
            <a:endParaRPr lang="en-US" altLang="ko-KR" sz="1200" dirty="0" smtClean="0"/>
          </a:p>
          <a:p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※ </a:t>
            </a:r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정비 담당자 정보 시스템 등록 필요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326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정비 </a:t>
            </a:r>
            <a:r>
              <a:rPr lang="ko-KR" altLang="en-US" dirty="0"/>
              <a:t>담당자가 </a:t>
            </a:r>
            <a:r>
              <a:rPr lang="ko-KR" altLang="en-US" dirty="0" smtClean="0"/>
              <a:t>작업 시작 처리하는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 시작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092587"/>
              </p:ext>
            </p:extLst>
          </p:nvPr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40" y="1304545"/>
            <a:ext cx="1897660" cy="49211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1" b="18424"/>
          <a:stretch/>
        </p:blipFill>
        <p:spPr>
          <a:xfrm>
            <a:off x="599391" y="2294209"/>
            <a:ext cx="1347100" cy="169483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674803" y="5852541"/>
            <a:ext cx="1770611" cy="3245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655476" y="4866795"/>
            <a:ext cx="1222002" cy="500389"/>
          </a:xfrm>
          <a:prstGeom prst="wedgeRoundRectCallout">
            <a:avLst>
              <a:gd name="adj1" fmla="val -88611"/>
              <a:gd name="adj2" fmla="val 1530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작업시작 처리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9392" y="2294209"/>
            <a:ext cx="1347100" cy="169483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2065068" y="2660071"/>
            <a:ext cx="455596" cy="822962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764771" y="4056611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[QR</a:t>
            </a:r>
            <a:r>
              <a:rPr lang="ko-KR" altLang="en-US" sz="1200" b="1" dirty="0" smtClean="0"/>
              <a:t>코드스캔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sp>
        <p:nvSpPr>
          <p:cNvPr id="43" name="직사각형 42"/>
          <p:cNvSpPr/>
          <p:nvPr/>
        </p:nvSpPr>
        <p:spPr>
          <a:xfrm>
            <a:off x="2649863" y="2158327"/>
            <a:ext cx="1862097" cy="2649412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4655476" y="2244332"/>
            <a:ext cx="1471004" cy="543220"/>
          </a:xfrm>
          <a:prstGeom prst="wedgeRoundRectCallout">
            <a:avLst>
              <a:gd name="adj1" fmla="val -83169"/>
              <a:gd name="adj2" fmla="val 63300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설비 기본 정보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및 고장 내역 확인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45526" y="1426264"/>
            <a:ext cx="302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정비 담당자 현장 도착 후 해당 설비</a:t>
            </a:r>
            <a:endParaRPr lang="en-US" altLang="ko-KR" sz="1200" dirty="0" smtClean="0"/>
          </a:p>
          <a:p>
            <a:r>
              <a:rPr lang="en-US" altLang="ko-KR" sz="1200" dirty="0" smtClean="0"/>
              <a:t>     QR </a:t>
            </a:r>
            <a:r>
              <a:rPr lang="ko-KR" altLang="en-US" sz="1200" dirty="0" smtClean="0"/>
              <a:t>코드 스캔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작업 시작 등록 화면에서 설비 정보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작업 시작 등록 및 실제 작업 시작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085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정비 </a:t>
            </a:r>
            <a:r>
              <a:rPr lang="ko-KR" altLang="en-US" dirty="0"/>
              <a:t>담당자가 </a:t>
            </a:r>
            <a:r>
              <a:rPr lang="ko-KR" altLang="en-US" dirty="0" smtClean="0"/>
              <a:t>작업 완료 처리하는 모바일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z="2000" dirty="0"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프로세스 단계별 예시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ko-KR" altLang="en-US" dirty="0" smtClean="0"/>
              <a:t>동국시스템즈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1335" y="1188719"/>
          <a:ext cx="9467314" cy="529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3210"/>
                <a:gridCol w="3404104"/>
              </a:tblGrid>
              <a:tr h="52952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1" y="1375754"/>
            <a:ext cx="1729198" cy="4921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1" b="18424"/>
          <a:stretch/>
        </p:blipFill>
        <p:spPr>
          <a:xfrm>
            <a:off x="599391" y="2294209"/>
            <a:ext cx="1347100" cy="16948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9392" y="2294209"/>
            <a:ext cx="1347100" cy="169483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065068" y="2660071"/>
            <a:ext cx="455596" cy="822962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764771" y="4056611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[QR</a:t>
            </a:r>
            <a:r>
              <a:rPr lang="ko-KR" altLang="en-US" sz="1200" b="1" dirty="0" smtClean="0"/>
              <a:t>코드스캔</a:t>
            </a:r>
            <a:r>
              <a:rPr lang="en-US" altLang="ko-KR" sz="1200" b="1" dirty="0" smtClean="0"/>
              <a:t>]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2636019" y="1545698"/>
            <a:ext cx="1642144" cy="2344658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03653" y="3949884"/>
            <a:ext cx="1674509" cy="490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33821" y="4734767"/>
            <a:ext cx="1674509" cy="490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4638850" y="3186305"/>
            <a:ext cx="1222002" cy="429732"/>
          </a:xfrm>
          <a:prstGeom prst="wedgeRoundRectCallout">
            <a:avLst>
              <a:gd name="adj1" fmla="val -88611"/>
              <a:gd name="adj2" fmla="val 1530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사용부품선택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4741374" y="3936073"/>
            <a:ext cx="1222002" cy="504262"/>
          </a:xfrm>
          <a:prstGeom prst="wedgeRoundRectCallout">
            <a:avLst>
              <a:gd name="adj1" fmla="val -88611"/>
              <a:gd name="adj2" fmla="val 1530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세부수리내역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입력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3821" y="6069628"/>
            <a:ext cx="1674509" cy="227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4638850" y="5053054"/>
            <a:ext cx="1222002" cy="500389"/>
          </a:xfrm>
          <a:prstGeom prst="wedgeRoundRectCallout">
            <a:avLst>
              <a:gd name="adj1" fmla="val -88611"/>
              <a:gd name="adj2" fmla="val 1530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작업완료 처리</a:t>
            </a:r>
            <a:endParaRPr lang="en-US" altLang="ko-KR" sz="1200" b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5526" y="1426264"/>
            <a:ext cx="302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화면설명</a:t>
            </a:r>
            <a:r>
              <a:rPr lang="en-US" altLang="ko-KR" sz="1400" dirty="0" smtClean="0"/>
              <a:t>]</a:t>
            </a:r>
          </a:p>
          <a:p>
            <a:pPr algn="ctr"/>
            <a:endParaRPr lang="en-US" altLang="ko-KR" sz="1400" dirty="0" smtClean="0"/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정비 담당자 정비 완료 후 해당 설비</a:t>
            </a:r>
            <a:endParaRPr lang="en-US" altLang="ko-KR" sz="1200" dirty="0" smtClean="0"/>
          </a:p>
          <a:p>
            <a:r>
              <a:rPr lang="en-US" altLang="ko-KR" sz="1200" dirty="0" smtClean="0"/>
              <a:t>     QR </a:t>
            </a:r>
            <a:r>
              <a:rPr lang="ko-KR" altLang="en-US" sz="1200" dirty="0" smtClean="0"/>
              <a:t>코드 스캔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작업 완료 등록 화면에서 설비 정보 확인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작업 완료 등록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469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테마">
  <a:themeElements>
    <a:clrScheme name="동국제강">
      <a:dk1>
        <a:srgbClr val="262626"/>
      </a:dk1>
      <a:lt1>
        <a:srgbClr val="FFFFFF"/>
      </a:lt1>
      <a:dk2>
        <a:srgbClr val="002452"/>
      </a:dk2>
      <a:lt2>
        <a:srgbClr val="B6B6B6"/>
      </a:lt2>
      <a:accent1>
        <a:srgbClr val="757575"/>
      </a:accent1>
      <a:accent2>
        <a:srgbClr val="4B6580"/>
      </a:accent2>
      <a:accent3>
        <a:srgbClr val="B7D0D4"/>
      </a:accent3>
      <a:accent4>
        <a:srgbClr val="C51F2A"/>
      </a:accent4>
      <a:accent5>
        <a:srgbClr val="D55633"/>
      </a:accent5>
      <a:accent6>
        <a:srgbClr val="E9B86E"/>
      </a:accent6>
      <a:hlink>
        <a:srgbClr val="0563C1"/>
      </a:hlink>
      <a:folHlink>
        <a:srgbClr val="954F72"/>
      </a:folHlink>
    </a:clrScheme>
    <a:fontScheme name="동국제강">
      <a:majorFont>
        <a:latin typeface="본고딕 Medium"/>
        <a:ea typeface="본고딕 Medium"/>
        <a:cs typeface=""/>
      </a:majorFont>
      <a:minorFont>
        <a:latin typeface="본고딕 Normal"/>
        <a:ea typeface="본고딕 Normal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10607</TotalTime>
  <Words>989</Words>
  <Application>Microsoft Office PowerPoint</Application>
  <PresentationFormat>A4 용지(210x297mm)</PresentationFormat>
  <Paragraphs>302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본고딕 Bold</vt:lpstr>
      <vt:lpstr>본고딕 Medium</vt:lpstr>
      <vt:lpstr>본고딕 Normal</vt:lpstr>
      <vt:lpstr>Arial</vt:lpstr>
      <vt:lpstr>Wingdings</vt:lpstr>
      <vt:lpstr>1_Office 테마</vt:lpstr>
      <vt:lpstr>think-cell 슬라이드</vt:lpstr>
      <vt:lpstr>동국제강 공조설비 정비관리 시스템 구축 사전 설명회</vt:lpstr>
      <vt:lpstr>PowerPoint 프레젠테이션</vt:lpstr>
      <vt:lpstr>동국제강 포항 공장 공조설비 정비관리 시스템 구축</vt:lpstr>
      <vt:lpstr>PowerPoint 프레젠테이션</vt:lpstr>
      <vt:lpstr>담당자 고장 신고 모바일 화면</vt:lpstr>
      <vt:lpstr>승인권자 고장 신고 내역 확인 후 승인/반려 처리 모바일 화면</vt:lpstr>
      <vt:lpstr>고장 접수 담당자가 고장 신고 내역 확인 후 접수하는 모바일 화면</vt:lpstr>
      <vt:lpstr>정비 담당자가 작업 시작 처리하는 모바일 화면</vt:lpstr>
      <vt:lpstr>정비 담당자가 작업 완료 처리하는 모바일 화면</vt:lpstr>
      <vt:lpstr>관리자가 설비 정비 결과 확인 후 종료 처리하는 모바일 화면</vt:lpstr>
      <vt:lpstr>공조 설비 정비 진행 현황을 파악하는 대시보드 화면</vt:lpstr>
      <vt:lpstr>공조 설비 단위 정비 이력 정보 조회 화면</vt:lpstr>
      <vt:lpstr>정비 진행 대상 전체 조회 및 백업처리(고장등록/승인&amp;반려/일정변경/종료)</vt:lpstr>
      <vt:lpstr>정비 진행 대상 전체 조회 및 백업처리(고장등록/승인&amp;반려/일정변경/종료)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동국제강그룹  문서 템플릿 통합 계획안</dc:title>
  <dc:creator>heeseung.jang</dc:creator>
  <cp:lastModifiedBy>buseok.wang</cp:lastModifiedBy>
  <cp:revision>463</cp:revision>
  <cp:lastPrinted>2019-05-22T08:24:59Z</cp:lastPrinted>
  <dcterms:created xsi:type="dcterms:W3CDTF">2019-03-13T02:13:57Z</dcterms:created>
  <dcterms:modified xsi:type="dcterms:W3CDTF">2025-12-18T00:23:06Z</dcterms:modified>
</cp:coreProperties>
</file>